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4F191-7A5F-D8EE-45ED-740C8F1B3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9DE12-E09D-8258-34C1-55FB634FE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9FF5-9558-45B7-A2C1-A290F7D17F1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05D5E-EF9A-C4B9-9A24-F5F064CA1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AB2E7-68D9-FA8E-716C-FDC5A56E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3D60-80E7-429B-9BEA-A666FC2A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2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2AA45-CC44-D952-6D77-87484BF1C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D3370-0352-5D06-B875-853402052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A9915-877C-4E85-5226-B7943AD97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FA9FF5-9558-45B7-A2C1-A290F7D17F1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39041-CC3D-8BFE-67BD-CBDEA1577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39CAF-F693-A902-D03B-82E6A92B5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A93D60-80E7-429B-9BEA-A666FC2A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C909E0-C499-6977-991A-DF202026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lang="en-US" sz="3250">
                <a:solidFill>
                  <a:srgbClr val="FFFFFF"/>
                </a:solidFill>
                <a:latin typeface="Montserrat" pitchFamily="2" charset="77"/>
                <a:cs typeface="Arial"/>
              </a:rPr>
              <a:t>Unlock the Future of Healthcare: </a:t>
            </a:r>
            <a:r>
              <a:rPr lang="en-US" sz="3250" b="0">
                <a:solidFill>
                  <a:srgbClr val="FFFFFF"/>
                </a:solidFill>
                <a:latin typeface="Montserrat Light" pitchFamily="2" charset="77"/>
                <a:cs typeface="Arial"/>
              </a:rPr>
              <a:t>Coverage Knowledge Assessment for Prescription Digital Therapeutics (PDTs)</a:t>
            </a:r>
            <a:endParaRPr lang="en-US" sz="3250" dirty="0">
              <a:latin typeface="Montserrat Light" pitchFamily="2" charset="77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E27D7-CC11-EFF9-5149-E1D9487EFB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8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316CEB-FE7C-3A7D-C4A0-0A550C99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400" marR="17780">
              <a:lnSpc>
                <a:spcPts val="2800"/>
              </a:lnSpc>
              <a:spcBef>
                <a:spcPts val="459"/>
              </a:spcBef>
            </a:pPr>
            <a:r>
              <a:rPr lang="en-US" sz="2600" spc="-25">
                <a:solidFill>
                  <a:srgbClr val="FFFFFF"/>
                </a:solidFill>
              </a:rPr>
              <a:t>PDTs</a:t>
            </a:r>
            <a:r>
              <a:rPr lang="en-US" sz="2600" spc="-75">
                <a:solidFill>
                  <a:srgbClr val="FFFFFF"/>
                </a:solidFill>
              </a:rPr>
              <a:t> </a:t>
            </a:r>
            <a:r>
              <a:rPr lang="en-US" sz="2600">
                <a:solidFill>
                  <a:srgbClr val="FFFFFF"/>
                </a:solidFill>
              </a:rPr>
              <a:t>Ensure</a:t>
            </a:r>
            <a:r>
              <a:rPr lang="en-US" sz="2600" spc="-80">
                <a:solidFill>
                  <a:srgbClr val="FFFFFF"/>
                </a:solidFill>
              </a:rPr>
              <a:t> </a:t>
            </a:r>
            <a:r>
              <a:rPr lang="en-US" sz="2600">
                <a:solidFill>
                  <a:srgbClr val="FFFFFF"/>
                </a:solidFill>
              </a:rPr>
              <a:t>User</a:t>
            </a:r>
            <a:r>
              <a:rPr lang="en-US" sz="2600" spc="-80">
                <a:solidFill>
                  <a:srgbClr val="FFFFFF"/>
                </a:solidFill>
              </a:rPr>
              <a:t> </a:t>
            </a:r>
            <a:r>
              <a:rPr lang="en-US" sz="2600" spc="-10">
                <a:solidFill>
                  <a:srgbClr val="FFFFFF"/>
                </a:solidFill>
              </a:rPr>
              <a:t>Privacy</a:t>
            </a:r>
            <a:r>
              <a:rPr lang="en-US" sz="2600" spc="-75">
                <a:solidFill>
                  <a:srgbClr val="FFFFFF"/>
                </a:solidFill>
              </a:rPr>
              <a:t> </a:t>
            </a:r>
            <a:r>
              <a:rPr lang="en-US" sz="2600">
                <a:solidFill>
                  <a:srgbClr val="FFFFFF"/>
                </a:solidFill>
              </a:rPr>
              <a:t>is</a:t>
            </a:r>
            <a:r>
              <a:rPr lang="en-US" sz="2600" spc="-75">
                <a:solidFill>
                  <a:srgbClr val="FFFFFF"/>
                </a:solidFill>
              </a:rPr>
              <a:t> </a:t>
            </a:r>
            <a:r>
              <a:rPr lang="en-US" sz="2600" spc="-10">
                <a:solidFill>
                  <a:srgbClr val="FFFFFF"/>
                </a:solidFill>
              </a:rPr>
              <a:t>Protected</a:t>
            </a:r>
            <a:r>
              <a:rPr lang="en-US" sz="2600" spc="-80">
                <a:solidFill>
                  <a:srgbClr val="FFFFFF"/>
                </a:solidFill>
              </a:rPr>
              <a:t> </a:t>
            </a:r>
            <a:r>
              <a:rPr lang="en-US" sz="2600">
                <a:solidFill>
                  <a:srgbClr val="FFFFFF"/>
                </a:solidFill>
              </a:rPr>
              <a:t>and</a:t>
            </a:r>
            <a:r>
              <a:rPr lang="en-US" sz="2600" spc="-80">
                <a:solidFill>
                  <a:srgbClr val="FFFFFF"/>
                </a:solidFill>
              </a:rPr>
              <a:t> </a:t>
            </a:r>
            <a:r>
              <a:rPr lang="en-US" sz="2600">
                <a:solidFill>
                  <a:srgbClr val="FFFFFF"/>
                </a:solidFill>
              </a:rPr>
              <a:t>Secured</a:t>
            </a:r>
            <a:r>
              <a:rPr lang="en-US" sz="2600" spc="-75">
                <a:solidFill>
                  <a:srgbClr val="FFFFFF"/>
                </a:solidFill>
              </a:rPr>
              <a:t> </a:t>
            </a:r>
            <a:r>
              <a:rPr lang="en-US" sz="2600" spc="-25">
                <a:solidFill>
                  <a:srgbClr val="FFFFFF"/>
                </a:solidFill>
              </a:rPr>
              <a:t>in </a:t>
            </a:r>
            <a:r>
              <a:rPr lang="en-US" sz="2600" spc="-10">
                <a:solidFill>
                  <a:srgbClr val="FFFFFF"/>
                </a:solidFill>
              </a:rPr>
              <a:t>Compliance</a:t>
            </a:r>
            <a:r>
              <a:rPr lang="en-US" sz="2600" spc="-55">
                <a:solidFill>
                  <a:srgbClr val="FFFFFF"/>
                </a:solidFill>
              </a:rPr>
              <a:t> </a:t>
            </a:r>
            <a:r>
              <a:rPr lang="en-US" sz="2600">
                <a:solidFill>
                  <a:srgbClr val="FFFFFF"/>
                </a:solidFill>
              </a:rPr>
              <a:t>with</a:t>
            </a:r>
            <a:r>
              <a:rPr lang="en-US" sz="2600" spc="-50">
                <a:solidFill>
                  <a:srgbClr val="FFFFFF"/>
                </a:solidFill>
              </a:rPr>
              <a:t> </a:t>
            </a:r>
            <a:r>
              <a:rPr lang="en-US" sz="2600">
                <a:solidFill>
                  <a:srgbClr val="FFFFFF"/>
                </a:solidFill>
              </a:rPr>
              <a:t>All</a:t>
            </a:r>
            <a:r>
              <a:rPr lang="en-US" sz="2600" spc="-55">
                <a:solidFill>
                  <a:srgbClr val="FFFFFF"/>
                </a:solidFill>
              </a:rPr>
              <a:t> </a:t>
            </a:r>
            <a:r>
              <a:rPr lang="en-US" sz="2600" spc="-10">
                <a:solidFill>
                  <a:srgbClr val="FFFFFF"/>
                </a:solidFill>
              </a:rPr>
              <a:t>Applicable</a:t>
            </a:r>
            <a:r>
              <a:rPr lang="en-US" sz="2600" spc="-50">
                <a:solidFill>
                  <a:srgbClr val="FFFFFF"/>
                </a:solidFill>
              </a:rPr>
              <a:t> </a:t>
            </a:r>
            <a:r>
              <a:rPr lang="en-US" sz="2600">
                <a:solidFill>
                  <a:srgbClr val="FFFFFF"/>
                </a:solidFill>
              </a:rPr>
              <a:t>Electronic</a:t>
            </a:r>
            <a:r>
              <a:rPr lang="en-US" sz="2600" spc="-50">
                <a:solidFill>
                  <a:srgbClr val="FFFFFF"/>
                </a:solidFill>
              </a:rPr>
              <a:t> </a:t>
            </a:r>
            <a:r>
              <a:rPr lang="en-US" sz="2600" spc="-10">
                <a:solidFill>
                  <a:srgbClr val="FFFFFF"/>
                </a:solidFill>
              </a:rPr>
              <a:t>Protected </a:t>
            </a:r>
            <a:r>
              <a:rPr lang="en-US" sz="2600">
                <a:solidFill>
                  <a:srgbClr val="FFFFFF"/>
                </a:solidFill>
              </a:rPr>
              <a:t>Health</a:t>
            </a:r>
            <a:r>
              <a:rPr lang="en-US" sz="2600" spc="-95">
                <a:solidFill>
                  <a:srgbClr val="FFFFFF"/>
                </a:solidFill>
              </a:rPr>
              <a:t> </a:t>
            </a:r>
            <a:r>
              <a:rPr lang="en-US" sz="2600">
                <a:solidFill>
                  <a:srgbClr val="FFFFFF"/>
                </a:solidFill>
              </a:rPr>
              <a:t>Information</a:t>
            </a:r>
            <a:r>
              <a:rPr lang="en-US" sz="2600" spc="-90">
                <a:solidFill>
                  <a:srgbClr val="FFFFFF"/>
                </a:solidFill>
              </a:rPr>
              <a:t> </a:t>
            </a:r>
            <a:r>
              <a:rPr lang="en-US" sz="2600">
                <a:solidFill>
                  <a:srgbClr val="FFFFFF"/>
                </a:solidFill>
              </a:rPr>
              <a:t>(ePHI)</a:t>
            </a:r>
            <a:r>
              <a:rPr lang="en-US" sz="2600" spc="-90">
                <a:solidFill>
                  <a:srgbClr val="FFFFFF"/>
                </a:solidFill>
              </a:rPr>
              <a:t> </a:t>
            </a:r>
            <a:r>
              <a:rPr lang="en-US" sz="2600" spc="-10">
                <a:solidFill>
                  <a:srgbClr val="FFFFFF"/>
                </a:solidFill>
              </a:rPr>
              <a:t>Regulations</a:t>
            </a:r>
            <a:r>
              <a:rPr lang="en-US" sz="2250" spc="-15" baseline="31481">
                <a:solidFill>
                  <a:srgbClr val="FFFFFF"/>
                </a:solidFill>
              </a:rPr>
              <a:t>1</a:t>
            </a:r>
            <a:endParaRPr lang="en-US" sz="2250" baseline="3148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5FAB1-A7AF-ECF3-52DA-8830CB954D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7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FBA804-C4BC-B680-C67F-25884EDEC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400" marR="17780">
              <a:lnSpc>
                <a:spcPct val="78900"/>
              </a:lnSpc>
              <a:spcBef>
                <a:spcPts val="1060"/>
              </a:spcBef>
            </a:pPr>
            <a:r>
              <a:rPr lang="en-US">
                <a:solidFill>
                  <a:srgbClr val="FFFFFF"/>
                </a:solidFill>
              </a:rPr>
              <a:t>Current</a:t>
            </a:r>
            <a:r>
              <a:rPr lang="en-US" spc="-100">
                <a:solidFill>
                  <a:srgbClr val="FFFFFF"/>
                </a:solidFill>
              </a:rPr>
              <a:t> </a:t>
            </a:r>
            <a:r>
              <a:rPr lang="en-US" spc="-10">
                <a:solidFill>
                  <a:srgbClr val="FFFFFF"/>
                </a:solidFill>
              </a:rPr>
              <a:t>Research</a:t>
            </a:r>
            <a:r>
              <a:rPr lang="en-US" spc="-10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Finds</a:t>
            </a:r>
            <a:r>
              <a:rPr lang="en-US" spc="-95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that</a:t>
            </a:r>
            <a:r>
              <a:rPr lang="en-US" spc="-10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Most</a:t>
            </a:r>
            <a:r>
              <a:rPr lang="en-US" spc="-100">
                <a:solidFill>
                  <a:srgbClr val="FFFFFF"/>
                </a:solidFill>
              </a:rPr>
              <a:t> </a:t>
            </a:r>
            <a:r>
              <a:rPr lang="en-US" spc="-20">
                <a:solidFill>
                  <a:srgbClr val="FFFFFF"/>
                </a:solidFill>
              </a:rPr>
              <a:t>PDTs </a:t>
            </a:r>
            <a:r>
              <a:rPr lang="en-US">
                <a:solidFill>
                  <a:srgbClr val="FFFFFF"/>
                </a:solidFill>
              </a:rPr>
              <a:t>Present</a:t>
            </a:r>
            <a:r>
              <a:rPr lang="en-US" spc="-9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Low</a:t>
            </a:r>
            <a:r>
              <a:rPr lang="en-US" spc="-85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Safety</a:t>
            </a:r>
            <a:r>
              <a:rPr lang="en-US" spc="-8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Risks</a:t>
            </a:r>
            <a:r>
              <a:rPr lang="en-US" spc="-85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for</a:t>
            </a:r>
            <a:r>
              <a:rPr lang="en-US" spc="-85">
                <a:solidFill>
                  <a:srgbClr val="FFFFFF"/>
                </a:solidFill>
              </a:rPr>
              <a:t> </a:t>
            </a:r>
            <a:r>
              <a:rPr lang="en-US" spc="-10">
                <a:solidFill>
                  <a:srgbClr val="FFFFFF"/>
                </a:solidFill>
              </a:rPr>
              <a:t>Users</a:t>
            </a:r>
            <a:r>
              <a:rPr lang="en-US" sz="3300" spc="-15" baseline="31565">
                <a:solidFill>
                  <a:srgbClr val="FFFFFF"/>
                </a:solidFill>
              </a:rPr>
              <a:t>1</a:t>
            </a:r>
            <a:endParaRPr lang="en-US" sz="3300" baseline="31565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1AC2C-F7D2-8AD7-5646-46FD534B67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0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555FE6-32F8-4567-5244-207DA992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30480">
              <a:lnSpc>
                <a:spcPts val="2800"/>
              </a:lnSpc>
              <a:spcBef>
                <a:spcPts val="459"/>
              </a:spcBef>
            </a:pPr>
            <a:r>
              <a:rPr lang="en-US" sz="2600" spc="-25">
                <a:solidFill>
                  <a:srgbClr val="FFFFFF"/>
                </a:solidFill>
              </a:rPr>
              <a:t>PDTs</a:t>
            </a:r>
            <a:r>
              <a:rPr lang="en-US" sz="2600" spc="-60">
                <a:solidFill>
                  <a:srgbClr val="FFFFFF"/>
                </a:solidFill>
              </a:rPr>
              <a:t> </a:t>
            </a:r>
            <a:r>
              <a:rPr lang="en-US" sz="2600">
                <a:solidFill>
                  <a:srgbClr val="FFFFFF"/>
                </a:solidFill>
              </a:rPr>
              <a:t>May</a:t>
            </a:r>
            <a:r>
              <a:rPr lang="en-US" sz="2600" spc="-60">
                <a:solidFill>
                  <a:srgbClr val="FFFFFF"/>
                </a:solidFill>
              </a:rPr>
              <a:t> </a:t>
            </a:r>
            <a:r>
              <a:rPr lang="en-US" sz="2600" spc="-10">
                <a:solidFill>
                  <a:srgbClr val="FFFFFF"/>
                </a:solidFill>
              </a:rPr>
              <a:t>Provide</a:t>
            </a:r>
            <a:r>
              <a:rPr lang="en-US" sz="2600" spc="-65">
                <a:solidFill>
                  <a:srgbClr val="FFFFFF"/>
                </a:solidFill>
              </a:rPr>
              <a:t> </a:t>
            </a:r>
            <a:r>
              <a:rPr lang="en-US" sz="2600">
                <a:solidFill>
                  <a:srgbClr val="FFFFFF"/>
                </a:solidFill>
              </a:rPr>
              <a:t>an</a:t>
            </a:r>
            <a:r>
              <a:rPr lang="en-US" sz="2600" spc="-65">
                <a:solidFill>
                  <a:srgbClr val="FFFFFF"/>
                </a:solidFill>
              </a:rPr>
              <a:t> </a:t>
            </a:r>
            <a:r>
              <a:rPr lang="en-US" sz="2600">
                <a:solidFill>
                  <a:srgbClr val="FFFFFF"/>
                </a:solidFill>
              </a:rPr>
              <a:t>Opportunity</a:t>
            </a:r>
            <a:r>
              <a:rPr lang="en-US" sz="2600" spc="-60">
                <a:solidFill>
                  <a:srgbClr val="FFFFFF"/>
                </a:solidFill>
              </a:rPr>
              <a:t> </a:t>
            </a:r>
            <a:r>
              <a:rPr lang="en-US" sz="2600">
                <a:solidFill>
                  <a:srgbClr val="FFFFFF"/>
                </a:solidFill>
              </a:rPr>
              <a:t>to</a:t>
            </a:r>
            <a:r>
              <a:rPr lang="en-US" sz="2600" spc="-65">
                <a:solidFill>
                  <a:srgbClr val="FFFFFF"/>
                </a:solidFill>
              </a:rPr>
              <a:t> </a:t>
            </a:r>
            <a:r>
              <a:rPr lang="en-US" sz="2600">
                <a:solidFill>
                  <a:srgbClr val="FFFFFF"/>
                </a:solidFill>
              </a:rPr>
              <a:t>Expand</a:t>
            </a:r>
            <a:r>
              <a:rPr lang="en-US" sz="2600" spc="-65">
                <a:solidFill>
                  <a:srgbClr val="FFFFFF"/>
                </a:solidFill>
              </a:rPr>
              <a:t> </a:t>
            </a:r>
            <a:r>
              <a:rPr lang="en-US" sz="2600">
                <a:solidFill>
                  <a:srgbClr val="FFFFFF"/>
                </a:solidFill>
              </a:rPr>
              <a:t>Care</a:t>
            </a:r>
            <a:r>
              <a:rPr lang="en-US" sz="2600" spc="-65">
                <a:solidFill>
                  <a:srgbClr val="FFFFFF"/>
                </a:solidFill>
              </a:rPr>
              <a:t> </a:t>
            </a:r>
            <a:r>
              <a:rPr lang="en-US" sz="2600" spc="-25">
                <a:solidFill>
                  <a:srgbClr val="FFFFFF"/>
                </a:solidFill>
              </a:rPr>
              <a:t>and </a:t>
            </a:r>
            <a:r>
              <a:rPr lang="en-US" sz="2600" spc="-10">
                <a:solidFill>
                  <a:srgbClr val="FFFFFF"/>
                </a:solidFill>
              </a:rPr>
              <a:t>Eliminate</a:t>
            </a:r>
            <a:r>
              <a:rPr lang="en-US" sz="2600" spc="-40">
                <a:solidFill>
                  <a:srgbClr val="FFFFFF"/>
                </a:solidFill>
              </a:rPr>
              <a:t> </a:t>
            </a:r>
            <a:r>
              <a:rPr lang="en-US" sz="2600">
                <a:solidFill>
                  <a:srgbClr val="FFFFFF"/>
                </a:solidFill>
              </a:rPr>
              <a:t>Gaps</a:t>
            </a:r>
            <a:r>
              <a:rPr lang="en-US" sz="2600" spc="-35">
                <a:solidFill>
                  <a:srgbClr val="FFFFFF"/>
                </a:solidFill>
              </a:rPr>
              <a:t> </a:t>
            </a:r>
            <a:r>
              <a:rPr lang="en-US" sz="2600">
                <a:solidFill>
                  <a:srgbClr val="FFFFFF"/>
                </a:solidFill>
              </a:rPr>
              <a:t>in</a:t>
            </a:r>
            <a:r>
              <a:rPr lang="en-US" sz="2600" spc="-40">
                <a:solidFill>
                  <a:srgbClr val="FFFFFF"/>
                </a:solidFill>
              </a:rPr>
              <a:t> </a:t>
            </a:r>
            <a:r>
              <a:rPr lang="en-US" sz="2600" spc="-25">
                <a:solidFill>
                  <a:srgbClr val="FFFFFF"/>
                </a:solidFill>
              </a:rPr>
              <a:t>Treatment</a:t>
            </a:r>
            <a:r>
              <a:rPr lang="en-US" sz="2600" spc="-45">
                <a:solidFill>
                  <a:srgbClr val="FFFFFF"/>
                </a:solidFill>
              </a:rPr>
              <a:t> </a:t>
            </a:r>
            <a:r>
              <a:rPr lang="en-US" sz="2600">
                <a:solidFill>
                  <a:srgbClr val="FFFFFF"/>
                </a:solidFill>
              </a:rPr>
              <a:t>and</a:t>
            </a:r>
            <a:r>
              <a:rPr lang="en-US" sz="2600" spc="-40">
                <a:solidFill>
                  <a:srgbClr val="FFFFFF"/>
                </a:solidFill>
              </a:rPr>
              <a:t> </a:t>
            </a:r>
            <a:r>
              <a:rPr lang="en-US" sz="2600">
                <a:solidFill>
                  <a:srgbClr val="FFFFFF"/>
                </a:solidFill>
              </a:rPr>
              <a:t>Access</a:t>
            </a:r>
            <a:r>
              <a:rPr lang="en-US" sz="2600" spc="-35">
                <a:solidFill>
                  <a:srgbClr val="FFFFFF"/>
                </a:solidFill>
              </a:rPr>
              <a:t> </a:t>
            </a:r>
            <a:r>
              <a:rPr lang="en-US" sz="2600">
                <a:solidFill>
                  <a:srgbClr val="FFFFFF"/>
                </a:solidFill>
              </a:rPr>
              <a:t>to</a:t>
            </a:r>
            <a:r>
              <a:rPr lang="en-US" sz="2600" spc="-35">
                <a:solidFill>
                  <a:srgbClr val="FFFFFF"/>
                </a:solidFill>
              </a:rPr>
              <a:t> </a:t>
            </a:r>
            <a:r>
              <a:rPr lang="en-US" sz="2600" spc="-30">
                <a:solidFill>
                  <a:srgbClr val="FFFFFF"/>
                </a:solidFill>
              </a:rPr>
              <a:t>Care</a:t>
            </a:r>
            <a:r>
              <a:rPr lang="en-US" sz="2250" spc="-44" baseline="31481">
                <a:solidFill>
                  <a:srgbClr val="FFFFFF"/>
                </a:solidFill>
              </a:rPr>
              <a:t>1-</a:t>
            </a:r>
            <a:r>
              <a:rPr lang="en-US" sz="2250" spc="-75" baseline="31481">
                <a:solidFill>
                  <a:srgbClr val="FFFFFF"/>
                </a:solidFill>
              </a:rPr>
              <a:t>3</a:t>
            </a:r>
            <a:endParaRPr lang="en-US" sz="2250" baseline="3148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7335A-4786-149C-A175-0C6042CCE5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5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0B5E8A-D634-CF32-47A0-55A03C07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78900"/>
              </a:lnSpc>
              <a:spcBef>
                <a:spcPts val="1060"/>
              </a:spcBef>
            </a:pPr>
            <a:r>
              <a:rPr lang="en-US" spc="-50">
                <a:solidFill>
                  <a:srgbClr val="FFFFFF"/>
                </a:solidFill>
              </a:rPr>
              <a:t>PDTs</a:t>
            </a:r>
            <a:r>
              <a:rPr lang="en-US" spc="-7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for</a:t>
            </a:r>
            <a:r>
              <a:rPr lang="en-US" spc="-75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mental</a:t>
            </a:r>
            <a:r>
              <a:rPr lang="en-US" spc="-75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health</a:t>
            </a:r>
            <a:r>
              <a:rPr lang="en-US" spc="-75">
                <a:solidFill>
                  <a:srgbClr val="FFFFFF"/>
                </a:solidFill>
              </a:rPr>
              <a:t> </a:t>
            </a:r>
            <a:r>
              <a:rPr lang="en-US" spc="-10">
                <a:solidFill>
                  <a:srgbClr val="FFFFFF"/>
                </a:solidFill>
              </a:rPr>
              <a:t>currently cleared</a:t>
            </a:r>
            <a:r>
              <a:rPr lang="en-US" spc="-6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by</a:t>
            </a:r>
            <a:r>
              <a:rPr lang="en-US" spc="-5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the</a:t>
            </a:r>
            <a:r>
              <a:rPr lang="en-US" spc="-55">
                <a:solidFill>
                  <a:srgbClr val="FFFFFF"/>
                </a:solidFill>
              </a:rPr>
              <a:t> </a:t>
            </a:r>
            <a:r>
              <a:rPr lang="en-US" spc="-50">
                <a:solidFill>
                  <a:srgbClr val="FFFFFF"/>
                </a:solidFill>
              </a:rPr>
              <a:t>FDA</a:t>
            </a:r>
            <a:r>
              <a:rPr lang="en-US" sz="2250" spc="-44" baseline="76000">
                <a:solidFill>
                  <a:srgbClr val="FFFFFF"/>
                </a:solidFill>
              </a:rPr>
              <a:t>1-</a:t>
            </a:r>
            <a:r>
              <a:rPr lang="en-US" sz="2250" spc="-75" baseline="76000">
                <a:solidFill>
                  <a:srgbClr val="FFFFFF"/>
                </a:solidFill>
              </a:rPr>
              <a:t>4</a:t>
            </a:r>
            <a:endParaRPr lang="en-US" sz="2250" spc="-25" baseline="760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5F557-EFA2-68D2-F362-497FC84436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07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FBFCB3-ECB7-3FCB-2325-C817A71C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78900"/>
              </a:lnSpc>
              <a:spcBef>
                <a:spcPts val="1060"/>
              </a:spcBef>
            </a:pPr>
            <a:r>
              <a:rPr lang="en-US">
                <a:solidFill>
                  <a:srgbClr val="FFFFFF"/>
                </a:solidFill>
              </a:rPr>
              <a:t>AMCP</a:t>
            </a:r>
            <a:r>
              <a:rPr lang="en-US" spc="-155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Operational</a:t>
            </a:r>
            <a:r>
              <a:rPr lang="en-US" spc="-150">
                <a:solidFill>
                  <a:srgbClr val="FFFFFF"/>
                </a:solidFill>
              </a:rPr>
              <a:t> </a:t>
            </a:r>
            <a:r>
              <a:rPr lang="en-US" spc="-10">
                <a:solidFill>
                  <a:srgbClr val="FFFFFF"/>
                </a:solidFill>
              </a:rPr>
              <a:t>Readiness </a:t>
            </a:r>
            <a:r>
              <a:rPr lang="en-US">
                <a:solidFill>
                  <a:srgbClr val="FFFFFF"/>
                </a:solidFill>
              </a:rPr>
              <a:t>Covering</a:t>
            </a:r>
            <a:r>
              <a:rPr lang="en-US" spc="-110">
                <a:solidFill>
                  <a:srgbClr val="FFFFFF"/>
                </a:solidFill>
              </a:rPr>
              <a:t> </a:t>
            </a:r>
            <a:r>
              <a:rPr lang="en-US" spc="-20">
                <a:solidFill>
                  <a:srgbClr val="FFFFFF"/>
                </a:solidFill>
              </a:rPr>
              <a:t>PDTs</a:t>
            </a:r>
            <a:endParaRPr lang="en-US" spc="-2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3D8D3-3605-BF64-C7D8-2503AC303B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16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16998D-28F2-6AD8-D378-5AE0E916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/>
              <a:t>Polling</a:t>
            </a:r>
            <a:r>
              <a:rPr lang="en-US" spc="-145"/>
              <a:t> </a:t>
            </a:r>
            <a:r>
              <a:rPr lang="en-US"/>
              <a:t>Question</a:t>
            </a:r>
            <a:r>
              <a:rPr lang="en-US" spc="-145"/>
              <a:t> </a:t>
            </a:r>
            <a:r>
              <a:rPr lang="en-US" spc="-25"/>
              <a:t>#3</a:t>
            </a:r>
            <a:endParaRPr lang="en-US" spc="-2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AE13A-8ABA-9304-286C-C1D6431FA1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16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95ECCB-0FDC-5A0D-5F93-FA51C2A4D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/>
              <a:t>Polling</a:t>
            </a:r>
            <a:r>
              <a:rPr lang="en-US" spc="-145"/>
              <a:t> </a:t>
            </a:r>
            <a:r>
              <a:rPr lang="en-US"/>
              <a:t>Question</a:t>
            </a:r>
            <a:r>
              <a:rPr lang="en-US" spc="-145"/>
              <a:t> </a:t>
            </a:r>
            <a:r>
              <a:rPr lang="en-US" spc="-25"/>
              <a:t>#4</a:t>
            </a:r>
            <a:endParaRPr lang="en-US" spc="-2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0A8766-E465-C3FF-A8A9-7F56509AA4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31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7AC59B-8E73-7044-A303-06B68ADD6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ts val="5160"/>
              </a:lnSpc>
              <a:spcBef>
                <a:spcPts val="120"/>
              </a:spcBef>
            </a:pPr>
            <a:r>
              <a:rPr lang="en-US" sz="4350" b="0" spc="455">
                <a:solidFill>
                  <a:srgbClr val="FFFFFF"/>
                </a:solidFill>
                <a:latin typeface="Montserrat Light" pitchFamily="2" charset="77"/>
                <a:cs typeface="Arial"/>
              </a:rPr>
              <a:t>Why</a:t>
            </a:r>
            <a:r>
              <a:rPr lang="en-US" sz="4350" b="0" spc="-60">
                <a:solidFill>
                  <a:srgbClr val="FFFFFF"/>
                </a:solidFill>
                <a:latin typeface="Montserrat Light" pitchFamily="2" charset="77"/>
                <a:cs typeface="Arial"/>
              </a:rPr>
              <a:t> </a:t>
            </a:r>
            <a:r>
              <a:rPr lang="en-US" sz="4350" b="0" spc="55">
                <a:solidFill>
                  <a:srgbClr val="FFFFFF"/>
                </a:solidFill>
                <a:latin typeface="Montserrat Light" pitchFamily="2" charset="77"/>
                <a:cs typeface="Arial"/>
              </a:rPr>
              <a:t>PDTs</a:t>
            </a:r>
            <a:r>
              <a:rPr lang="en-US" sz="4350" b="0" spc="-60">
                <a:solidFill>
                  <a:srgbClr val="FFFFFF"/>
                </a:solidFill>
                <a:latin typeface="Montserrat Light" pitchFamily="2" charset="77"/>
                <a:cs typeface="Arial"/>
              </a:rPr>
              <a:t> </a:t>
            </a:r>
            <a:r>
              <a:rPr lang="en-US" sz="4350" b="0">
                <a:solidFill>
                  <a:srgbClr val="FFFFFF"/>
                </a:solidFill>
                <a:latin typeface="Montserrat Light" pitchFamily="2" charset="77"/>
                <a:cs typeface="Arial"/>
              </a:rPr>
              <a:t>&amp;</a:t>
            </a:r>
            <a:r>
              <a:rPr lang="en-US" sz="4350" b="0" spc="-60">
                <a:solidFill>
                  <a:srgbClr val="FFFFFF"/>
                </a:solidFill>
                <a:latin typeface="Montserrat Light" pitchFamily="2" charset="77"/>
                <a:cs typeface="Arial"/>
              </a:rPr>
              <a:t> </a:t>
            </a:r>
            <a:r>
              <a:rPr lang="en-US" sz="4350" b="0" spc="100">
                <a:solidFill>
                  <a:srgbClr val="FFFFFF"/>
                </a:solidFill>
                <a:latin typeface="Montserrat Light" pitchFamily="2" charset="77"/>
                <a:cs typeface="Arial"/>
              </a:rPr>
              <a:t>Real</a:t>
            </a:r>
            <a:endParaRPr lang="en-US" sz="4350">
              <a:latin typeface="Montserrat Light" pitchFamily="2" charset="77"/>
              <a:cs typeface="Arial"/>
            </a:endParaRPr>
          </a:p>
          <a:p>
            <a:pPr marL="12700">
              <a:lnSpc>
                <a:spcPts val="5160"/>
              </a:lnSpc>
            </a:pPr>
            <a:r>
              <a:rPr lang="en-US" sz="4350">
                <a:solidFill>
                  <a:srgbClr val="FFFFFF"/>
                </a:solidFill>
                <a:latin typeface="Montserrat"/>
                <a:cs typeface="Montserrat"/>
              </a:rPr>
              <a:t>World</a:t>
            </a:r>
            <a:r>
              <a:rPr lang="en-US" sz="4350" spc="-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4350" spc="-10">
                <a:solidFill>
                  <a:srgbClr val="FFFFFF"/>
                </a:solidFill>
                <a:latin typeface="Montserrat"/>
                <a:cs typeface="Montserrat"/>
              </a:rPr>
              <a:t>Experience</a:t>
            </a:r>
            <a:endParaRPr lang="en-US" sz="4350" dirty="0">
              <a:latin typeface="Montserrat"/>
              <a:cs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853E0-31B4-945D-768A-5F4D1795D7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30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84C492-3E15-5499-15CF-EFF0932B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2800"/>
              </a:lnSpc>
              <a:spcBef>
                <a:spcPts val="459"/>
              </a:spcBef>
            </a:pPr>
            <a:r>
              <a:rPr lang="en-US" sz="2600"/>
              <a:t>Legislative</a:t>
            </a:r>
            <a:r>
              <a:rPr lang="en-US" sz="2600" spc="-85"/>
              <a:t> </a:t>
            </a:r>
            <a:r>
              <a:rPr lang="en-US" sz="2600"/>
              <a:t>Support</a:t>
            </a:r>
            <a:r>
              <a:rPr lang="en-US" sz="2600" spc="-80"/>
              <a:t> </a:t>
            </a:r>
            <a:r>
              <a:rPr lang="en-US" sz="2600"/>
              <a:t>&amp;</a:t>
            </a:r>
            <a:r>
              <a:rPr lang="en-US" sz="2600" spc="-80"/>
              <a:t> </a:t>
            </a:r>
            <a:r>
              <a:rPr lang="en-US" sz="2600"/>
              <a:t>Extensive</a:t>
            </a:r>
            <a:r>
              <a:rPr lang="en-US" sz="2600" spc="-85"/>
              <a:t> </a:t>
            </a:r>
            <a:r>
              <a:rPr lang="en-US" sz="2600" spc="-25"/>
              <a:t>Tools</a:t>
            </a:r>
            <a:r>
              <a:rPr lang="en-US" sz="2600" spc="-75"/>
              <a:t> </a:t>
            </a:r>
            <a:r>
              <a:rPr lang="en-US" sz="2600"/>
              <a:t>&amp;</a:t>
            </a:r>
            <a:r>
              <a:rPr lang="en-US" sz="2600" spc="-80"/>
              <a:t> </a:t>
            </a:r>
            <a:r>
              <a:rPr lang="en-US" sz="2600" spc="-10"/>
              <a:t>Resources </a:t>
            </a:r>
            <a:r>
              <a:rPr lang="en-US" sz="2600"/>
              <a:t>have</a:t>
            </a:r>
            <a:r>
              <a:rPr lang="en-US" sz="2600" spc="-75"/>
              <a:t> </a:t>
            </a:r>
            <a:r>
              <a:rPr lang="en-US" sz="2600"/>
              <a:t>been</a:t>
            </a:r>
            <a:r>
              <a:rPr lang="en-US" sz="2600" spc="-75"/>
              <a:t> </a:t>
            </a:r>
            <a:r>
              <a:rPr lang="en-US" sz="2600" spc="-10"/>
              <a:t>Developed</a:t>
            </a:r>
            <a:r>
              <a:rPr lang="en-US" sz="2600" spc="-75"/>
              <a:t> </a:t>
            </a:r>
            <a:r>
              <a:rPr lang="en-US" sz="2600"/>
              <a:t>to</a:t>
            </a:r>
            <a:r>
              <a:rPr lang="en-US" sz="2600" spc="-70"/>
              <a:t> </a:t>
            </a:r>
            <a:r>
              <a:rPr lang="en-US" sz="2600"/>
              <a:t>Support</a:t>
            </a:r>
            <a:r>
              <a:rPr lang="en-US" sz="2600" spc="-75"/>
              <a:t> </a:t>
            </a:r>
            <a:r>
              <a:rPr lang="en-US" sz="2600" spc="-20"/>
              <a:t>DTx</a:t>
            </a:r>
            <a:r>
              <a:rPr lang="en-US" sz="2600" spc="-75"/>
              <a:t> </a:t>
            </a:r>
            <a:r>
              <a:rPr lang="en-US" sz="2600"/>
              <a:t>&amp;</a:t>
            </a:r>
            <a:r>
              <a:rPr lang="en-US" sz="2600" spc="-70"/>
              <a:t> </a:t>
            </a:r>
            <a:r>
              <a:rPr lang="en-US" sz="2600" spc="-25"/>
              <a:t>Payers</a:t>
            </a:r>
            <a:r>
              <a:rPr lang="en-US" sz="2600" spc="-70"/>
              <a:t> </a:t>
            </a:r>
            <a:r>
              <a:rPr lang="en-US" sz="2600" spc="-25"/>
              <a:t>in </a:t>
            </a:r>
            <a:r>
              <a:rPr lang="en-US" sz="2600" spc="-20"/>
              <a:t>Coverage</a:t>
            </a:r>
            <a:r>
              <a:rPr lang="en-US" sz="2600" spc="-65"/>
              <a:t> </a:t>
            </a:r>
            <a:r>
              <a:rPr lang="en-US" sz="2600"/>
              <a:t>Decision</a:t>
            </a:r>
            <a:r>
              <a:rPr lang="en-US" sz="2600" spc="-65"/>
              <a:t> </a:t>
            </a:r>
            <a:r>
              <a:rPr lang="en-US" sz="2600" spc="-10"/>
              <a:t>Making</a:t>
            </a:r>
            <a:endParaRPr lang="en-US" sz="2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86D46-9BA3-121F-A7F1-9B5168E0C4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84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D9C5C6-ED16-3332-E1B1-2AAFA972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2800"/>
              </a:lnSpc>
              <a:spcBef>
                <a:spcPts val="459"/>
              </a:spcBef>
            </a:pPr>
            <a:r>
              <a:rPr lang="en-US" sz="2600"/>
              <a:t>The</a:t>
            </a:r>
            <a:r>
              <a:rPr lang="en-US" sz="2600" spc="-85"/>
              <a:t> </a:t>
            </a:r>
            <a:r>
              <a:rPr lang="en-US" sz="2600"/>
              <a:t>Most</a:t>
            </a:r>
            <a:r>
              <a:rPr lang="en-US" sz="2600" spc="-80"/>
              <a:t> </a:t>
            </a:r>
            <a:r>
              <a:rPr lang="en-US" sz="2600"/>
              <a:t>Recent</a:t>
            </a:r>
            <a:r>
              <a:rPr lang="en-US" sz="2600" spc="-85"/>
              <a:t> </a:t>
            </a:r>
            <a:r>
              <a:rPr lang="en-US" sz="2600"/>
              <a:t>AMCP</a:t>
            </a:r>
            <a:r>
              <a:rPr lang="en-US" sz="2600" spc="-85"/>
              <a:t> </a:t>
            </a:r>
            <a:r>
              <a:rPr lang="en-US" sz="2600"/>
              <a:t>Format</a:t>
            </a:r>
            <a:r>
              <a:rPr lang="en-US" sz="2600" spc="-80"/>
              <a:t> </a:t>
            </a:r>
            <a:r>
              <a:rPr lang="en-US" sz="2600"/>
              <a:t>for</a:t>
            </a:r>
            <a:r>
              <a:rPr lang="en-US" sz="2600" spc="-85"/>
              <a:t> </a:t>
            </a:r>
            <a:r>
              <a:rPr lang="en-US" sz="2600" spc="-10"/>
              <a:t>Formulary </a:t>
            </a:r>
            <a:r>
              <a:rPr lang="en-US" sz="2600"/>
              <a:t>Submissions</a:t>
            </a:r>
            <a:r>
              <a:rPr lang="en-US" sz="2600" spc="-50"/>
              <a:t> </a:t>
            </a:r>
            <a:r>
              <a:rPr lang="en-US" sz="2600"/>
              <a:t>5.0</a:t>
            </a:r>
            <a:r>
              <a:rPr lang="en-US" sz="2600" spc="-55"/>
              <a:t> </a:t>
            </a:r>
            <a:r>
              <a:rPr lang="en-US" sz="2600"/>
              <a:t>has</a:t>
            </a:r>
            <a:r>
              <a:rPr lang="en-US" sz="2600" spc="-50"/>
              <a:t> </a:t>
            </a:r>
            <a:r>
              <a:rPr lang="en-US" sz="2600"/>
              <a:t>been</a:t>
            </a:r>
            <a:r>
              <a:rPr lang="en-US" sz="2600" spc="-55"/>
              <a:t> </a:t>
            </a:r>
            <a:r>
              <a:rPr lang="en-US" sz="2600" spc="-10"/>
              <a:t>Updated</a:t>
            </a:r>
            <a:r>
              <a:rPr lang="en-US" sz="2600" spc="-55"/>
              <a:t> </a:t>
            </a:r>
            <a:r>
              <a:rPr lang="en-US" sz="2600"/>
              <a:t>to</a:t>
            </a:r>
            <a:r>
              <a:rPr lang="en-US" sz="2600" spc="-50"/>
              <a:t> </a:t>
            </a:r>
            <a:r>
              <a:rPr lang="en-US" sz="2600" spc="-10"/>
              <a:t>Provides Guidance</a:t>
            </a:r>
            <a:r>
              <a:rPr lang="en-US" sz="2600" spc="-70"/>
              <a:t> </a:t>
            </a:r>
            <a:r>
              <a:rPr lang="en-US" sz="2600"/>
              <a:t>on</a:t>
            </a:r>
            <a:r>
              <a:rPr lang="en-US" sz="2600" spc="-65"/>
              <a:t> </a:t>
            </a:r>
            <a:r>
              <a:rPr lang="en-US" sz="2600" spc="-30"/>
              <a:t>DTx</a:t>
            </a:r>
            <a:r>
              <a:rPr lang="en-US" sz="2600" spc="-60"/>
              <a:t> </a:t>
            </a:r>
            <a:r>
              <a:rPr lang="en-US" sz="2600"/>
              <a:t>for</a:t>
            </a:r>
            <a:r>
              <a:rPr lang="en-US" sz="2600" spc="-60"/>
              <a:t> </a:t>
            </a:r>
            <a:r>
              <a:rPr lang="en-US" sz="2600"/>
              <a:t>Health</a:t>
            </a:r>
            <a:r>
              <a:rPr lang="en-US" sz="2600" spc="-60"/>
              <a:t> </a:t>
            </a:r>
            <a:r>
              <a:rPr lang="en-US" sz="2600"/>
              <a:t>Care</a:t>
            </a:r>
            <a:r>
              <a:rPr lang="en-US" sz="2600" spc="-60"/>
              <a:t> </a:t>
            </a:r>
            <a:r>
              <a:rPr lang="en-US" sz="2600"/>
              <a:t>Decision</a:t>
            </a:r>
            <a:r>
              <a:rPr lang="en-US" sz="2600" spc="-60"/>
              <a:t> </a:t>
            </a:r>
            <a:r>
              <a:rPr lang="en-US" sz="2600" spc="-10"/>
              <a:t>Makers</a:t>
            </a:r>
            <a:endParaRPr lang="en-US" sz="2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D196BA-3054-7E43-7FB0-426DD0F8F4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8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EFEB71-5BA1-9F64-8E08-3D9B8F63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>
                <a:solidFill>
                  <a:srgbClr val="FFFFFF"/>
                </a:solidFill>
              </a:rPr>
              <a:t>Faculty</a:t>
            </a:r>
            <a:endParaRPr lang="en-US" spc="-1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11A8B7-2E6C-BE6D-CBFF-EEAD738208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08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2898CC-3E4C-F814-E407-0C85A750C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78900"/>
              </a:lnSpc>
              <a:spcBef>
                <a:spcPts val="1060"/>
              </a:spcBef>
            </a:pPr>
            <a:r>
              <a:rPr lang="en-US"/>
              <a:t>The</a:t>
            </a:r>
            <a:r>
              <a:rPr lang="en-US" spc="-60"/>
              <a:t> </a:t>
            </a:r>
            <a:r>
              <a:rPr lang="en-US"/>
              <a:t>Role</a:t>
            </a:r>
            <a:r>
              <a:rPr lang="en-US" spc="-55"/>
              <a:t> </a:t>
            </a:r>
            <a:r>
              <a:rPr lang="en-US"/>
              <a:t>of</a:t>
            </a:r>
            <a:r>
              <a:rPr lang="en-US" spc="-60"/>
              <a:t> </a:t>
            </a:r>
            <a:r>
              <a:rPr lang="en-US"/>
              <a:t>the</a:t>
            </a:r>
            <a:r>
              <a:rPr lang="en-US" spc="-55"/>
              <a:t> </a:t>
            </a:r>
            <a:r>
              <a:rPr lang="en-US"/>
              <a:t>AMCP</a:t>
            </a:r>
            <a:r>
              <a:rPr lang="en-US" spc="-60"/>
              <a:t> </a:t>
            </a:r>
            <a:r>
              <a:rPr lang="en-US"/>
              <a:t>Dossier</a:t>
            </a:r>
            <a:r>
              <a:rPr lang="en-US" spc="-55"/>
              <a:t> </a:t>
            </a:r>
            <a:r>
              <a:rPr lang="en-US"/>
              <a:t>5.0</a:t>
            </a:r>
            <a:r>
              <a:rPr lang="en-US" spc="-60"/>
              <a:t> </a:t>
            </a:r>
            <a:r>
              <a:rPr lang="en-US" spc="-25"/>
              <a:t>for </a:t>
            </a:r>
            <a:r>
              <a:rPr lang="en-US"/>
              <a:t>Digital</a:t>
            </a:r>
            <a:r>
              <a:rPr lang="en-US" spc="-60"/>
              <a:t> </a:t>
            </a:r>
            <a:r>
              <a:rPr lang="en-US" spc="-10"/>
              <a:t>Therapeutics</a:t>
            </a:r>
            <a:endParaRPr lang="en-US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95DDC-4996-5EE0-6787-CBDDEF4AD0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57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CA69C7-D628-FCA4-8C7F-62478D5F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100" marR="30480">
              <a:lnSpc>
                <a:spcPts val="2800"/>
              </a:lnSpc>
              <a:spcBef>
                <a:spcPts val="459"/>
              </a:spcBef>
            </a:pPr>
            <a:r>
              <a:rPr lang="en-US" sz="2600"/>
              <a:t>Key</a:t>
            </a:r>
            <a:r>
              <a:rPr lang="en-US" sz="2600" spc="-80"/>
              <a:t> </a:t>
            </a:r>
            <a:r>
              <a:rPr lang="en-US" sz="2600"/>
              <a:t>PDT</a:t>
            </a:r>
            <a:r>
              <a:rPr lang="en-US" sz="2600" spc="-80"/>
              <a:t> </a:t>
            </a:r>
            <a:r>
              <a:rPr lang="en-US" sz="2600" spc="-20"/>
              <a:t>Coverage</a:t>
            </a:r>
            <a:r>
              <a:rPr lang="en-US" sz="2600" spc="-85"/>
              <a:t> </a:t>
            </a:r>
            <a:r>
              <a:rPr lang="en-US" sz="2600"/>
              <a:t>Criteria,</a:t>
            </a:r>
            <a:r>
              <a:rPr lang="en-US" sz="2600" spc="-75"/>
              <a:t> </a:t>
            </a:r>
            <a:r>
              <a:rPr lang="en-US" sz="2600"/>
              <a:t>Based</a:t>
            </a:r>
            <a:r>
              <a:rPr lang="en-US" sz="2600" spc="-85"/>
              <a:t> </a:t>
            </a:r>
            <a:r>
              <a:rPr lang="en-US" sz="2600"/>
              <a:t>on</a:t>
            </a:r>
            <a:r>
              <a:rPr lang="en-US" sz="2600" spc="-80"/>
              <a:t> </a:t>
            </a:r>
            <a:r>
              <a:rPr lang="en-US" sz="2600" spc="-10"/>
              <a:t>Experience</a:t>
            </a:r>
            <a:r>
              <a:rPr lang="en-US" sz="2600" spc="-85"/>
              <a:t> </a:t>
            </a:r>
            <a:r>
              <a:rPr lang="en-US" sz="2600"/>
              <a:t>Utilized</a:t>
            </a:r>
            <a:r>
              <a:rPr lang="en-US" sz="2600" spc="-80"/>
              <a:t> </a:t>
            </a:r>
            <a:r>
              <a:rPr lang="en-US" sz="2600"/>
              <a:t>within</a:t>
            </a:r>
            <a:r>
              <a:rPr lang="en-US" sz="2600" spc="-80"/>
              <a:t> </a:t>
            </a:r>
            <a:r>
              <a:rPr lang="en-US" sz="2600" spc="-25"/>
              <a:t>the </a:t>
            </a:r>
            <a:r>
              <a:rPr lang="en-US" sz="2600" spc="-10"/>
              <a:t>Massachusetts</a:t>
            </a:r>
            <a:r>
              <a:rPr lang="en-US" sz="2600" spc="-70"/>
              <a:t> </a:t>
            </a:r>
            <a:r>
              <a:rPr lang="en-US" sz="2600" spc="-10"/>
              <a:t>Medicaid</a:t>
            </a:r>
            <a:r>
              <a:rPr lang="en-US" sz="2600" spc="-70"/>
              <a:t> </a:t>
            </a:r>
            <a:r>
              <a:rPr lang="en-US" sz="2600" spc="-10"/>
              <a:t>Program,</a:t>
            </a:r>
            <a:r>
              <a:rPr lang="en-US" sz="2600" spc="-65"/>
              <a:t> </a:t>
            </a:r>
            <a:r>
              <a:rPr lang="en-US" sz="2600"/>
              <a:t>Should</a:t>
            </a:r>
            <a:r>
              <a:rPr lang="en-US" sz="2600" spc="-70"/>
              <a:t> </a:t>
            </a:r>
            <a:r>
              <a:rPr lang="en-US" sz="2600"/>
              <a:t>be</a:t>
            </a:r>
            <a:r>
              <a:rPr lang="en-US" sz="2600" spc="-70"/>
              <a:t> </a:t>
            </a:r>
            <a:r>
              <a:rPr lang="en-US" sz="2600" spc="-10"/>
              <a:t>Considered</a:t>
            </a:r>
            <a:r>
              <a:rPr lang="en-US" sz="2250" spc="-15" baseline="31481"/>
              <a:t>1</a:t>
            </a:r>
            <a:endParaRPr lang="en-US" sz="2250" baseline="3148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B22A56-757E-0361-5FD3-8EFE28AE47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93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8F601C-C68F-C114-4D6D-86711D76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400" marR="17780">
              <a:lnSpc>
                <a:spcPts val="2800"/>
              </a:lnSpc>
              <a:spcBef>
                <a:spcPts val="459"/>
              </a:spcBef>
            </a:pPr>
            <a:r>
              <a:rPr lang="en-US" sz="2600"/>
              <a:t>Real</a:t>
            </a:r>
            <a:r>
              <a:rPr lang="en-US" sz="2600" spc="-75"/>
              <a:t> </a:t>
            </a:r>
            <a:r>
              <a:rPr lang="en-US" sz="2600" spc="-20"/>
              <a:t>World</a:t>
            </a:r>
            <a:r>
              <a:rPr lang="en-US" sz="2600" spc="-75"/>
              <a:t> </a:t>
            </a:r>
            <a:r>
              <a:rPr lang="en-US" sz="2600"/>
              <a:t>Data</a:t>
            </a:r>
            <a:r>
              <a:rPr lang="en-US" sz="2600" spc="-65"/>
              <a:t> </a:t>
            </a:r>
            <a:r>
              <a:rPr lang="en-US" sz="2600"/>
              <a:t>from</a:t>
            </a:r>
            <a:r>
              <a:rPr lang="en-US" sz="2600" spc="-75"/>
              <a:t> </a:t>
            </a:r>
            <a:r>
              <a:rPr lang="en-US" sz="2600" spc="-10"/>
              <a:t>MassHealth</a:t>
            </a:r>
            <a:r>
              <a:rPr lang="en-US" sz="2600" spc="-70"/>
              <a:t> </a:t>
            </a:r>
            <a:r>
              <a:rPr lang="en-US" sz="2600" spc="-10"/>
              <a:t>Demonstrated </a:t>
            </a:r>
            <a:r>
              <a:rPr lang="en-US" sz="2600"/>
              <a:t>Clinical</a:t>
            </a:r>
            <a:r>
              <a:rPr lang="en-US" sz="2600" spc="-60"/>
              <a:t> </a:t>
            </a:r>
            <a:r>
              <a:rPr lang="en-US" sz="2600" spc="-20"/>
              <a:t>Improvements</a:t>
            </a:r>
            <a:r>
              <a:rPr lang="en-US" sz="2600" spc="-65"/>
              <a:t> </a:t>
            </a:r>
            <a:r>
              <a:rPr lang="en-US" sz="2600"/>
              <a:t>and</a:t>
            </a:r>
            <a:r>
              <a:rPr lang="en-US" sz="2600" spc="-60"/>
              <a:t> </a:t>
            </a:r>
            <a:r>
              <a:rPr lang="en-US" sz="2600"/>
              <a:t>Cost</a:t>
            </a:r>
            <a:r>
              <a:rPr lang="en-US" sz="2600" spc="-60"/>
              <a:t> </a:t>
            </a:r>
            <a:r>
              <a:rPr lang="en-US" sz="2600"/>
              <a:t>Savings</a:t>
            </a:r>
            <a:r>
              <a:rPr lang="en-US" sz="2600" spc="-55"/>
              <a:t> </a:t>
            </a:r>
            <a:r>
              <a:rPr lang="en-US" sz="2600"/>
              <a:t>with</a:t>
            </a:r>
            <a:r>
              <a:rPr lang="en-US" sz="2600" spc="-55"/>
              <a:t> </a:t>
            </a:r>
            <a:r>
              <a:rPr lang="en-US" sz="2600" spc="-25"/>
              <a:t>PDTs</a:t>
            </a:r>
            <a:r>
              <a:rPr lang="en-US" sz="2600" spc="-55"/>
              <a:t> </a:t>
            </a:r>
            <a:r>
              <a:rPr lang="en-US" sz="2600" spc="-25"/>
              <a:t>for </a:t>
            </a:r>
            <a:r>
              <a:rPr lang="en-US" sz="2600"/>
              <a:t>Substance</a:t>
            </a:r>
            <a:r>
              <a:rPr lang="en-US" sz="2600" spc="-65"/>
              <a:t> </a:t>
            </a:r>
            <a:r>
              <a:rPr lang="en-US" sz="2600"/>
              <a:t>Use</a:t>
            </a:r>
            <a:r>
              <a:rPr lang="en-US" sz="2600" spc="-65"/>
              <a:t> </a:t>
            </a:r>
            <a:r>
              <a:rPr lang="en-US" sz="2600"/>
              <a:t>Disorder</a:t>
            </a:r>
            <a:r>
              <a:rPr lang="en-US" sz="2600" spc="-65"/>
              <a:t> </a:t>
            </a:r>
            <a:r>
              <a:rPr lang="en-US" sz="2600"/>
              <a:t>and</a:t>
            </a:r>
            <a:r>
              <a:rPr lang="en-US" sz="2600" spc="-65"/>
              <a:t> </a:t>
            </a:r>
            <a:r>
              <a:rPr lang="en-US" sz="2600"/>
              <a:t>Opioid</a:t>
            </a:r>
            <a:r>
              <a:rPr lang="en-US" sz="2600" spc="-65"/>
              <a:t> </a:t>
            </a:r>
            <a:r>
              <a:rPr lang="en-US" sz="2600"/>
              <a:t>Use</a:t>
            </a:r>
            <a:r>
              <a:rPr lang="en-US" sz="2600" spc="-65"/>
              <a:t> </a:t>
            </a:r>
            <a:r>
              <a:rPr lang="en-US" sz="2600" spc="-10"/>
              <a:t>Disorder</a:t>
            </a:r>
            <a:r>
              <a:rPr lang="en-US" sz="2250" spc="-15" baseline="31481"/>
              <a:t>1,2</a:t>
            </a:r>
            <a:endParaRPr lang="en-US" sz="2250" baseline="3148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AB3B4-0D15-15B9-58AF-B6606DD5BB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44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F7426E-BA8E-CB9A-F02D-6AB6719A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843FC9-59A0-990A-13B4-E98E7511B8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87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FB88BC-F06E-9F61-27E4-1FC2F3A2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78900"/>
              </a:lnSpc>
              <a:spcBef>
                <a:spcPts val="1060"/>
              </a:spcBef>
            </a:pPr>
            <a:r>
              <a:rPr lang="en-US"/>
              <a:t>AMCP</a:t>
            </a:r>
            <a:r>
              <a:rPr lang="en-US" spc="-155"/>
              <a:t> </a:t>
            </a:r>
            <a:r>
              <a:rPr lang="en-US"/>
              <a:t>Operational</a:t>
            </a:r>
            <a:r>
              <a:rPr lang="en-US" spc="-150"/>
              <a:t> </a:t>
            </a:r>
            <a:r>
              <a:rPr lang="en-US" spc="-10"/>
              <a:t>Readiness </a:t>
            </a:r>
            <a:r>
              <a:rPr lang="en-US"/>
              <a:t>Covering</a:t>
            </a:r>
            <a:r>
              <a:rPr lang="en-US" spc="-110"/>
              <a:t> </a:t>
            </a:r>
            <a:r>
              <a:rPr lang="en-US" spc="-20"/>
              <a:t>PDTs</a:t>
            </a:r>
            <a:endParaRPr lang="en-US" spc="-2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BE81F-D5B0-FF48-F14B-D26C417628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74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BBC21A-6049-E349-48D2-24049949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/>
              <a:t>Recent</a:t>
            </a:r>
            <a:r>
              <a:rPr lang="en-US" spc="-80"/>
              <a:t> </a:t>
            </a:r>
            <a:r>
              <a:rPr lang="en-US"/>
              <a:t>Activity</a:t>
            </a:r>
            <a:r>
              <a:rPr lang="en-US" spc="-75"/>
              <a:t> </a:t>
            </a:r>
            <a:r>
              <a:rPr lang="en-US"/>
              <a:t>Supporting</a:t>
            </a:r>
            <a:r>
              <a:rPr lang="en-US" spc="-80"/>
              <a:t> </a:t>
            </a:r>
            <a:r>
              <a:rPr lang="en-US" spc="-20"/>
              <a:t>PDTs</a:t>
            </a:r>
            <a:endParaRPr lang="en-US" spc="-2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E5ED4D-E9A8-0CE9-3A8E-0B209C0B17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26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896BC2-2FE5-3AEB-01DC-0450A2DC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/>
              <a:t>Discussion</a:t>
            </a:r>
            <a:endParaRPr lang="en-US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C1CD60-9BBF-97F4-FD29-E4E0CDE714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68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96BBC1-C7F5-33BC-9E61-88DE3558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>
                <a:solidFill>
                  <a:srgbClr val="FFFFFF"/>
                </a:solidFill>
              </a:rPr>
              <a:t>Summary:</a:t>
            </a:r>
            <a:r>
              <a:rPr lang="en-US" spc="-5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Key</a:t>
            </a:r>
            <a:r>
              <a:rPr lang="en-US" spc="-50">
                <a:solidFill>
                  <a:srgbClr val="FFFFFF"/>
                </a:solidFill>
              </a:rPr>
              <a:t> </a:t>
            </a:r>
            <a:r>
              <a:rPr lang="en-US" spc="-75">
                <a:solidFill>
                  <a:srgbClr val="FFFFFF"/>
                </a:solidFill>
              </a:rPr>
              <a:t>Take</a:t>
            </a:r>
            <a:endParaRPr lang="en-US" spc="-75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ED8C5-A605-A0BC-49BB-4756655C8C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8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F54EDC-D10E-EC98-6A2E-18569DF2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/>
              <a:t>Next</a:t>
            </a:r>
            <a:r>
              <a:rPr lang="en-US" spc="-114"/>
              <a:t> </a:t>
            </a:r>
            <a:r>
              <a:rPr lang="en-US" spc="-20"/>
              <a:t>Steps</a:t>
            </a:r>
            <a:endParaRPr lang="en-US" spc="-2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D7449E-098D-DFFA-D27A-37BB18465C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92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2B737F-B4E6-CFFF-6FAB-D3397D5C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5100"/>
              </a:lnSpc>
              <a:spcBef>
                <a:spcPts val="345"/>
              </a:spcBef>
            </a:pPr>
            <a:r>
              <a:rPr lang="en-US" sz="4350" b="0">
                <a:solidFill>
                  <a:srgbClr val="FFFFFF"/>
                </a:solidFill>
                <a:latin typeface="Montserrat Light" pitchFamily="2" charset="77"/>
                <a:cs typeface="Arial"/>
              </a:rPr>
              <a:t>Assessing Coverage for </a:t>
            </a:r>
            <a:r>
              <a:rPr lang="en-US" sz="4350">
                <a:solidFill>
                  <a:srgbClr val="FFFFFF"/>
                </a:solidFill>
                <a:latin typeface="Montserrat"/>
                <a:cs typeface="Montserrat"/>
              </a:rPr>
              <a:t>Prescription</a:t>
            </a:r>
            <a:r>
              <a:rPr lang="en-US" sz="4350" spc="-10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en-US" sz="4350" spc="-10">
                <a:solidFill>
                  <a:srgbClr val="FFFFFF"/>
                </a:solidFill>
                <a:latin typeface="Montserrat"/>
                <a:cs typeface="Montserrat"/>
              </a:rPr>
              <a:t>Digital Therapeutics</a:t>
            </a:r>
            <a:endParaRPr lang="en-US" sz="4350" dirty="0">
              <a:latin typeface="Montserrat"/>
              <a:cs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C2E1A8-7E4B-4A4E-502D-CB4D7F3E74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0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078713-69B3-B350-9576-22A0AB39F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2100"/>
              </a:lnSpc>
              <a:spcBef>
                <a:spcPts val="320"/>
              </a:spcBef>
            </a:pPr>
            <a:r>
              <a:rPr lang="en-US" sz="1900" b="0" spc="-10">
                <a:solidFill>
                  <a:srgbClr val="FFFFFF"/>
                </a:solidFill>
                <a:latin typeface="Aptos Light"/>
                <a:cs typeface="Aptos Light"/>
              </a:rPr>
              <a:t>Healthcare</a:t>
            </a:r>
            <a:r>
              <a:rPr lang="en-US" sz="1900" b="0" spc="-40">
                <a:solidFill>
                  <a:srgbClr val="FFFFFF"/>
                </a:solidFill>
                <a:latin typeface="Aptos Light"/>
                <a:cs typeface="Aptos Light"/>
              </a:rPr>
              <a:t> </a:t>
            </a:r>
            <a:r>
              <a:rPr lang="en-US" sz="1900" b="0">
                <a:solidFill>
                  <a:srgbClr val="FFFFFF"/>
                </a:solidFill>
                <a:latin typeface="Aptos Light"/>
                <a:cs typeface="Aptos Light"/>
              </a:rPr>
              <a:t>is</a:t>
            </a:r>
            <a:r>
              <a:rPr lang="en-US" sz="1900" b="0" spc="-35">
                <a:solidFill>
                  <a:srgbClr val="FFFFFF"/>
                </a:solidFill>
                <a:latin typeface="Aptos Light"/>
                <a:cs typeface="Aptos Light"/>
              </a:rPr>
              <a:t> </a:t>
            </a:r>
            <a:r>
              <a:rPr lang="en-US" sz="1900" b="0">
                <a:solidFill>
                  <a:srgbClr val="FFFFFF"/>
                </a:solidFill>
                <a:latin typeface="Aptos Light"/>
                <a:cs typeface="Aptos Light"/>
              </a:rPr>
              <a:t>being</a:t>
            </a:r>
            <a:r>
              <a:rPr lang="en-US" sz="1900" b="0" spc="-35">
                <a:solidFill>
                  <a:srgbClr val="FFFFFF"/>
                </a:solidFill>
                <a:latin typeface="Aptos Light"/>
                <a:cs typeface="Aptos Light"/>
              </a:rPr>
              <a:t> </a:t>
            </a:r>
            <a:r>
              <a:rPr lang="en-US" sz="1900" spc="-10">
                <a:solidFill>
                  <a:srgbClr val="FFFFFF"/>
                </a:solidFill>
              </a:rPr>
              <a:t>transformed</a:t>
            </a:r>
            <a:r>
              <a:rPr lang="en-US" sz="1900" spc="-40">
                <a:solidFill>
                  <a:srgbClr val="FFFFFF"/>
                </a:solidFill>
              </a:rPr>
              <a:t> </a:t>
            </a:r>
            <a:r>
              <a:rPr lang="en-US" sz="1900" b="0">
                <a:solidFill>
                  <a:srgbClr val="FFFFFF"/>
                </a:solidFill>
                <a:latin typeface="Aptos Light"/>
                <a:cs typeface="Aptos Light"/>
              </a:rPr>
              <a:t>by</a:t>
            </a:r>
            <a:r>
              <a:rPr lang="en-US" sz="1900" b="0" spc="-40">
                <a:solidFill>
                  <a:srgbClr val="FFFFFF"/>
                </a:solidFill>
                <a:latin typeface="Aptos Light"/>
                <a:cs typeface="Aptos Light"/>
              </a:rPr>
              <a:t> </a:t>
            </a:r>
            <a:r>
              <a:rPr lang="en-US" sz="1900" b="0" spc="-10">
                <a:solidFill>
                  <a:srgbClr val="FFFFFF"/>
                </a:solidFill>
                <a:latin typeface="Aptos Light"/>
                <a:cs typeface="Aptos Light"/>
              </a:rPr>
              <a:t>cutting-</a:t>
            </a:r>
            <a:r>
              <a:rPr lang="en-US" sz="1900" b="0" spc="-20">
                <a:solidFill>
                  <a:srgbClr val="FFFFFF"/>
                </a:solidFill>
                <a:latin typeface="Aptos Light"/>
                <a:cs typeface="Aptos Light"/>
              </a:rPr>
              <a:t>edge </a:t>
            </a:r>
            <a:r>
              <a:rPr lang="en-US" sz="1900" b="0" spc="-10">
                <a:solidFill>
                  <a:srgbClr val="FFFFFF"/>
                </a:solidFill>
                <a:latin typeface="Aptos Light"/>
                <a:cs typeface="Aptos Light"/>
              </a:rPr>
              <a:t>technology</a:t>
            </a:r>
            <a:r>
              <a:rPr lang="en-US" sz="1900" b="0" spc="-35">
                <a:solidFill>
                  <a:srgbClr val="FFFFFF"/>
                </a:solidFill>
                <a:latin typeface="Aptos Light"/>
                <a:cs typeface="Aptos Light"/>
              </a:rPr>
              <a:t> </a:t>
            </a:r>
            <a:r>
              <a:rPr lang="en-US" sz="1900" b="0">
                <a:solidFill>
                  <a:srgbClr val="FFFFFF"/>
                </a:solidFill>
                <a:latin typeface="Aptos Light"/>
                <a:cs typeface="Aptos Light"/>
              </a:rPr>
              <a:t>and</a:t>
            </a:r>
            <a:r>
              <a:rPr lang="en-US" sz="1900" b="0" spc="-30">
                <a:solidFill>
                  <a:srgbClr val="FFFFFF"/>
                </a:solidFill>
                <a:latin typeface="Aptos Light"/>
                <a:cs typeface="Aptos Light"/>
              </a:rPr>
              <a:t> </a:t>
            </a:r>
            <a:r>
              <a:rPr lang="en-US" sz="1900" b="0" spc="-10">
                <a:solidFill>
                  <a:srgbClr val="FFFFFF"/>
                </a:solidFill>
                <a:latin typeface="Aptos Light"/>
                <a:cs typeface="Aptos Light"/>
              </a:rPr>
              <a:t>innovative</a:t>
            </a:r>
            <a:r>
              <a:rPr lang="en-US" sz="1900" b="0" spc="-30">
                <a:solidFill>
                  <a:srgbClr val="FFFFFF"/>
                </a:solidFill>
                <a:latin typeface="Aptos Light"/>
                <a:cs typeface="Aptos Light"/>
              </a:rPr>
              <a:t> </a:t>
            </a:r>
            <a:r>
              <a:rPr lang="en-US" sz="1900" b="0">
                <a:solidFill>
                  <a:srgbClr val="FFFFFF"/>
                </a:solidFill>
                <a:latin typeface="Aptos Light"/>
                <a:cs typeface="Aptos Light"/>
              </a:rPr>
              <a:t>digital</a:t>
            </a:r>
            <a:r>
              <a:rPr lang="en-US" sz="1900" b="0" spc="-35">
                <a:solidFill>
                  <a:srgbClr val="FFFFFF"/>
                </a:solidFill>
                <a:latin typeface="Aptos Light"/>
                <a:cs typeface="Aptos Light"/>
              </a:rPr>
              <a:t> </a:t>
            </a:r>
            <a:r>
              <a:rPr lang="en-US" sz="1900" b="0" spc="-10">
                <a:solidFill>
                  <a:srgbClr val="FFFFFF"/>
                </a:solidFill>
                <a:latin typeface="Aptos Light"/>
                <a:cs typeface="Aptos Light"/>
              </a:rPr>
              <a:t>therapies.</a:t>
            </a:r>
            <a:endParaRPr lang="en-US" sz="1900">
              <a:latin typeface="Aptos Light"/>
              <a:cs typeface="Aptos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12FAF7-48AD-A47D-6EF4-5836DF03CC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0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7B3921-EEBB-7BDB-A6E0-57F62F72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2800"/>
              </a:lnSpc>
              <a:spcBef>
                <a:spcPts val="459"/>
              </a:spcBef>
            </a:pPr>
            <a:r>
              <a:rPr lang="en-US" sz="2600"/>
              <a:t>The</a:t>
            </a:r>
            <a:r>
              <a:rPr lang="en-US" sz="2600" spc="-80"/>
              <a:t> </a:t>
            </a:r>
            <a:r>
              <a:rPr lang="en-US" sz="2600" spc="-60"/>
              <a:t>P&amp;T</a:t>
            </a:r>
            <a:r>
              <a:rPr lang="en-US" sz="2600" spc="-70"/>
              <a:t> </a:t>
            </a:r>
            <a:r>
              <a:rPr lang="en-US" sz="2600"/>
              <a:t>Review</a:t>
            </a:r>
            <a:r>
              <a:rPr lang="en-US" sz="2600" spc="-75"/>
              <a:t> </a:t>
            </a:r>
            <a:r>
              <a:rPr lang="en-US" sz="2600"/>
              <a:t>Roadmap</a:t>
            </a:r>
            <a:r>
              <a:rPr lang="en-US" sz="2600" spc="-75"/>
              <a:t> </a:t>
            </a:r>
            <a:r>
              <a:rPr lang="en-US" sz="2600"/>
              <a:t>for</a:t>
            </a:r>
            <a:r>
              <a:rPr lang="en-US" sz="2600" spc="-75"/>
              <a:t> </a:t>
            </a:r>
            <a:r>
              <a:rPr lang="en-US" sz="2600"/>
              <a:t>Digital</a:t>
            </a:r>
            <a:r>
              <a:rPr lang="en-US" sz="2600" spc="-75"/>
              <a:t> </a:t>
            </a:r>
            <a:r>
              <a:rPr lang="en-US" sz="2600" spc="-10"/>
              <a:t>Therapeutics</a:t>
            </a:r>
            <a:r>
              <a:rPr lang="en-US" sz="2600" spc="-70"/>
              <a:t> </a:t>
            </a:r>
            <a:r>
              <a:rPr lang="en-US" sz="2600" spc="-10"/>
              <a:t>(DTx),</a:t>
            </a:r>
            <a:r>
              <a:rPr lang="en-US" sz="2600" spc="-70"/>
              <a:t> </a:t>
            </a:r>
            <a:r>
              <a:rPr lang="en-US" sz="2600"/>
              <a:t>as</a:t>
            </a:r>
            <a:r>
              <a:rPr lang="en-US" sz="2600" spc="-70"/>
              <a:t> </a:t>
            </a:r>
            <a:r>
              <a:rPr lang="en-US" sz="2600"/>
              <a:t>outlined</a:t>
            </a:r>
            <a:r>
              <a:rPr lang="en-US" sz="2600" spc="-75"/>
              <a:t> </a:t>
            </a:r>
            <a:r>
              <a:rPr lang="en-US" sz="2600" spc="-25"/>
              <a:t>in </a:t>
            </a:r>
            <a:r>
              <a:rPr lang="en-US" sz="2600"/>
              <a:t>the</a:t>
            </a:r>
            <a:r>
              <a:rPr lang="en-US" sz="2600" spc="-70"/>
              <a:t> </a:t>
            </a:r>
            <a:r>
              <a:rPr lang="en-US" sz="2600"/>
              <a:t>AMCP</a:t>
            </a:r>
            <a:r>
              <a:rPr lang="en-US" sz="2600" spc="-65"/>
              <a:t> </a:t>
            </a:r>
            <a:r>
              <a:rPr lang="en-US" sz="2600"/>
              <a:t>Format</a:t>
            </a:r>
            <a:r>
              <a:rPr lang="en-US" sz="2600" spc="-65"/>
              <a:t> </a:t>
            </a:r>
            <a:r>
              <a:rPr lang="en-US" sz="2600"/>
              <a:t>5.0,</a:t>
            </a:r>
            <a:r>
              <a:rPr lang="en-US" sz="2600" spc="-60"/>
              <a:t> </a:t>
            </a:r>
            <a:r>
              <a:rPr lang="en-US" sz="2600"/>
              <a:t>includes</a:t>
            </a:r>
            <a:r>
              <a:rPr lang="en-US" sz="2600" spc="-60"/>
              <a:t> </a:t>
            </a:r>
            <a:r>
              <a:rPr lang="en-US" sz="2600"/>
              <a:t>the</a:t>
            </a:r>
            <a:r>
              <a:rPr lang="en-US" sz="2600" spc="-65"/>
              <a:t> </a:t>
            </a:r>
            <a:r>
              <a:rPr lang="en-US" sz="2600" spc="-10"/>
              <a:t>following</a:t>
            </a:r>
            <a:r>
              <a:rPr lang="en-US" sz="2600" spc="-65"/>
              <a:t> </a:t>
            </a:r>
            <a:r>
              <a:rPr lang="en-US" sz="2600"/>
              <a:t>key</a:t>
            </a:r>
            <a:r>
              <a:rPr lang="en-US" sz="2600" spc="-65"/>
              <a:t> </a:t>
            </a:r>
            <a:r>
              <a:rPr lang="en-US" sz="2600" spc="-10"/>
              <a:t>considerations:</a:t>
            </a:r>
            <a:endParaRPr lang="en-US" sz="2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4BE3B2-CE1C-78A1-3234-7789F680BF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43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3BDD8B-1D34-49D2-B72B-BC4604FDC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2800"/>
              </a:lnSpc>
              <a:spcBef>
                <a:spcPts val="459"/>
              </a:spcBef>
            </a:pPr>
            <a:r>
              <a:rPr lang="en-US" sz="2600"/>
              <a:t>The</a:t>
            </a:r>
            <a:r>
              <a:rPr lang="en-US" sz="2600" spc="-80"/>
              <a:t> </a:t>
            </a:r>
            <a:r>
              <a:rPr lang="en-US" sz="2600" spc="-60"/>
              <a:t>P&amp;T</a:t>
            </a:r>
            <a:r>
              <a:rPr lang="en-US" sz="2600" spc="-70"/>
              <a:t> </a:t>
            </a:r>
            <a:r>
              <a:rPr lang="en-US" sz="2600"/>
              <a:t>Review</a:t>
            </a:r>
            <a:r>
              <a:rPr lang="en-US" sz="2600" spc="-75"/>
              <a:t> </a:t>
            </a:r>
            <a:r>
              <a:rPr lang="en-US" sz="2600"/>
              <a:t>Roadmap</a:t>
            </a:r>
            <a:r>
              <a:rPr lang="en-US" sz="2600" spc="-75"/>
              <a:t> </a:t>
            </a:r>
            <a:r>
              <a:rPr lang="en-US" sz="2600"/>
              <a:t>for</a:t>
            </a:r>
            <a:r>
              <a:rPr lang="en-US" sz="2600" spc="-75"/>
              <a:t> </a:t>
            </a:r>
            <a:r>
              <a:rPr lang="en-US" sz="2600"/>
              <a:t>Digital</a:t>
            </a:r>
            <a:r>
              <a:rPr lang="en-US" sz="2600" spc="-75"/>
              <a:t> </a:t>
            </a:r>
            <a:r>
              <a:rPr lang="en-US" sz="2600" spc="-10"/>
              <a:t>Therapeutics</a:t>
            </a:r>
            <a:r>
              <a:rPr lang="en-US" sz="2600" spc="-70"/>
              <a:t> </a:t>
            </a:r>
            <a:r>
              <a:rPr lang="en-US" sz="2600" spc="-10"/>
              <a:t>(DTx),</a:t>
            </a:r>
            <a:r>
              <a:rPr lang="en-US" sz="2600" spc="-70"/>
              <a:t> </a:t>
            </a:r>
            <a:r>
              <a:rPr lang="en-US" sz="2600"/>
              <a:t>as</a:t>
            </a:r>
            <a:r>
              <a:rPr lang="en-US" sz="2600" spc="-70"/>
              <a:t> </a:t>
            </a:r>
            <a:r>
              <a:rPr lang="en-US" sz="2600"/>
              <a:t>outlined</a:t>
            </a:r>
            <a:r>
              <a:rPr lang="en-US" sz="2600" spc="-75"/>
              <a:t> </a:t>
            </a:r>
            <a:r>
              <a:rPr lang="en-US" sz="2600" spc="-25"/>
              <a:t>in </a:t>
            </a:r>
            <a:r>
              <a:rPr lang="en-US" sz="2600"/>
              <a:t>the</a:t>
            </a:r>
            <a:r>
              <a:rPr lang="en-US" sz="2600" spc="-70"/>
              <a:t> </a:t>
            </a:r>
            <a:r>
              <a:rPr lang="en-US" sz="2600"/>
              <a:t>AMCP</a:t>
            </a:r>
            <a:r>
              <a:rPr lang="en-US" sz="2600" spc="-65"/>
              <a:t> </a:t>
            </a:r>
            <a:r>
              <a:rPr lang="en-US" sz="2600"/>
              <a:t>Format</a:t>
            </a:r>
            <a:r>
              <a:rPr lang="en-US" sz="2600" spc="-65"/>
              <a:t> </a:t>
            </a:r>
            <a:r>
              <a:rPr lang="en-US" sz="2600"/>
              <a:t>5.0,</a:t>
            </a:r>
            <a:r>
              <a:rPr lang="en-US" sz="2600" spc="-60"/>
              <a:t> </a:t>
            </a:r>
            <a:r>
              <a:rPr lang="en-US" sz="2600"/>
              <a:t>includes</a:t>
            </a:r>
            <a:r>
              <a:rPr lang="en-US" sz="2600" spc="-60"/>
              <a:t> </a:t>
            </a:r>
            <a:r>
              <a:rPr lang="en-US" sz="2600"/>
              <a:t>the</a:t>
            </a:r>
            <a:r>
              <a:rPr lang="en-US" sz="2600" spc="-65"/>
              <a:t> </a:t>
            </a:r>
            <a:r>
              <a:rPr lang="en-US" sz="2600" spc="-10"/>
              <a:t>following</a:t>
            </a:r>
            <a:r>
              <a:rPr lang="en-US" sz="2600" spc="-65"/>
              <a:t> </a:t>
            </a:r>
            <a:r>
              <a:rPr lang="en-US" sz="2600"/>
              <a:t>key</a:t>
            </a:r>
            <a:r>
              <a:rPr lang="en-US" sz="2600" spc="-65"/>
              <a:t> </a:t>
            </a:r>
            <a:r>
              <a:rPr lang="en-US" sz="2600" spc="-10"/>
              <a:t>considerations:</a:t>
            </a:r>
            <a:endParaRPr lang="en-US" sz="2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089F0-81BC-3A42-75E4-D0F215CF6A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33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0345BA-F044-4D08-8754-6ED88F0F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2800"/>
              </a:lnSpc>
              <a:spcBef>
                <a:spcPts val="459"/>
              </a:spcBef>
            </a:pPr>
            <a:r>
              <a:rPr lang="en-US" sz="2600"/>
              <a:t>The</a:t>
            </a:r>
            <a:r>
              <a:rPr lang="en-US" sz="2600" spc="-80"/>
              <a:t> </a:t>
            </a:r>
            <a:r>
              <a:rPr lang="en-US" sz="2600" spc="-60"/>
              <a:t>P&amp;T</a:t>
            </a:r>
            <a:r>
              <a:rPr lang="en-US" sz="2600" spc="-70"/>
              <a:t> </a:t>
            </a:r>
            <a:r>
              <a:rPr lang="en-US" sz="2600"/>
              <a:t>Review</a:t>
            </a:r>
            <a:r>
              <a:rPr lang="en-US" sz="2600" spc="-75"/>
              <a:t> </a:t>
            </a:r>
            <a:r>
              <a:rPr lang="en-US" sz="2600"/>
              <a:t>Roadmap</a:t>
            </a:r>
            <a:r>
              <a:rPr lang="en-US" sz="2600" spc="-75"/>
              <a:t> </a:t>
            </a:r>
            <a:r>
              <a:rPr lang="en-US" sz="2600"/>
              <a:t>for</a:t>
            </a:r>
            <a:r>
              <a:rPr lang="en-US" sz="2600" spc="-75"/>
              <a:t> </a:t>
            </a:r>
            <a:r>
              <a:rPr lang="en-US" sz="2600"/>
              <a:t>Digital</a:t>
            </a:r>
            <a:r>
              <a:rPr lang="en-US" sz="2600" spc="-75"/>
              <a:t> </a:t>
            </a:r>
            <a:r>
              <a:rPr lang="en-US" sz="2600" spc="-10"/>
              <a:t>Therapeutics</a:t>
            </a:r>
            <a:r>
              <a:rPr lang="en-US" sz="2600" spc="-70"/>
              <a:t> </a:t>
            </a:r>
            <a:r>
              <a:rPr lang="en-US" sz="2600" spc="-10"/>
              <a:t>(DTx),</a:t>
            </a:r>
            <a:r>
              <a:rPr lang="en-US" sz="2600" spc="-70"/>
              <a:t> </a:t>
            </a:r>
            <a:r>
              <a:rPr lang="en-US" sz="2600"/>
              <a:t>as</a:t>
            </a:r>
            <a:r>
              <a:rPr lang="en-US" sz="2600" spc="-70"/>
              <a:t> </a:t>
            </a:r>
            <a:r>
              <a:rPr lang="en-US" sz="2600"/>
              <a:t>outlined</a:t>
            </a:r>
            <a:r>
              <a:rPr lang="en-US" sz="2600" spc="-75"/>
              <a:t> </a:t>
            </a:r>
            <a:r>
              <a:rPr lang="en-US" sz="2600" spc="-25"/>
              <a:t>in </a:t>
            </a:r>
            <a:r>
              <a:rPr lang="en-US" sz="2600"/>
              <a:t>the</a:t>
            </a:r>
            <a:r>
              <a:rPr lang="en-US" sz="2600" spc="-70"/>
              <a:t> </a:t>
            </a:r>
            <a:r>
              <a:rPr lang="en-US" sz="2600"/>
              <a:t>AMCP</a:t>
            </a:r>
            <a:r>
              <a:rPr lang="en-US" sz="2600" spc="-65"/>
              <a:t> </a:t>
            </a:r>
            <a:r>
              <a:rPr lang="en-US" sz="2600"/>
              <a:t>Format</a:t>
            </a:r>
            <a:r>
              <a:rPr lang="en-US" sz="2600" spc="-65"/>
              <a:t> </a:t>
            </a:r>
            <a:r>
              <a:rPr lang="en-US" sz="2600"/>
              <a:t>5.0,</a:t>
            </a:r>
            <a:r>
              <a:rPr lang="en-US" sz="2600" spc="-60"/>
              <a:t> </a:t>
            </a:r>
            <a:r>
              <a:rPr lang="en-US" sz="2600"/>
              <a:t>includes</a:t>
            </a:r>
            <a:r>
              <a:rPr lang="en-US" sz="2600" spc="-60"/>
              <a:t> </a:t>
            </a:r>
            <a:r>
              <a:rPr lang="en-US" sz="2600"/>
              <a:t>the</a:t>
            </a:r>
            <a:r>
              <a:rPr lang="en-US" sz="2600" spc="-65"/>
              <a:t> </a:t>
            </a:r>
            <a:r>
              <a:rPr lang="en-US" sz="2600" spc="-10"/>
              <a:t>following</a:t>
            </a:r>
            <a:r>
              <a:rPr lang="en-US" sz="2600" spc="-65"/>
              <a:t> </a:t>
            </a:r>
            <a:r>
              <a:rPr lang="en-US" sz="2600"/>
              <a:t>key</a:t>
            </a:r>
            <a:r>
              <a:rPr lang="en-US" sz="2600" spc="-65"/>
              <a:t> </a:t>
            </a:r>
            <a:r>
              <a:rPr lang="en-US" sz="2600" spc="-10"/>
              <a:t>considerations:</a:t>
            </a:r>
            <a:endParaRPr lang="en-US" sz="2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37358-BB21-CFB6-2529-BCBAE2DB46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38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ECAAFA-F921-7129-6411-B76CB8DD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250" spc="-10">
                <a:solidFill>
                  <a:srgbClr val="93C83E"/>
                </a:solidFill>
              </a:rPr>
              <a:t>Mission</a:t>
            </a:r>
            <a:endParaRPr lang="en-US" sz="42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5B2576-ECCE-402A-1814-8727E8341A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2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D262E1-E430-F215-0EAC-76F9A2E9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100" marR="30480">
              <a:lnSpc>
                <a:spcPts val="3200"/>
              </a:lnSpc>
              <a:spcBef>
                <a:spcPts val="439"/>
              </a:spcBef>
            </a:pPr>
            <a:r>
              <a:rPr lang="en-US" sz="2900" spc="-30"/>
              <a:t>PDTs</a:t>
            </a:r>
            <a:r>
              <a:rPr lang="en-US" sz="2900" spc="-55"/>
              <a:t> </a:t>
            </a:r>
            <a:r>
              <a:rPr lang="en-US" sz="2900"/>
              <a:t>are</a:t>
            </a:r>
            <a:r>
              <a:rPr lang="en-US" sz="2900" spc="-60"/>
              <a:t> </a:t>
            </a:r>
            <a:r>
              <a:rPr lang="en-US" sz="2900"/>
              <a:t>Recognized</a:t>
            </a:r>
            <a:r>
              <a:rPr lang="en-US" sz="2900" spc="-60"/>
              <a:t> </a:t>
            </a:r>
            <a:r>
              <a:rPr lang="en-US" sz="2900"/>
              <a:t>by</a:t>
            </a:r>
            <a:r>
              <a:rPr lang="en-US" sz="2900" spc="-50"/>
              <a:t> </a:t>
            </a:r>
            <a:r>
              <a:rPr lang="en-US" sz="2900"/>
              <a:t>the</a:t>
            </a:r>
            <a:r>
              <a:rPr lang="en-US" sz="2900" spc="-60"/>
              <a:t> </a:t>
            </a:r>
            <a:r>
              <a:rPr lang="en-US" sz="2900"/>
              <a:t>FDA</a:t>
            </a:r>
            <a:r>
              <a:rPr lang="en-US" sz="2900" spc="-60"/>
              <a:t> </a:t>
            </a:r>
            <a:r>
              <a:rPr lang="en-US" sz="2900"/>
              <a:t>as</a:t>
            </a:r>
            <a:r>
              <a:rPr lang="en-US" sz="2900" spc="-50"/>
              <a:t> </a:t>
            </a:r>
            <a:r>
              <a:rPr lang="en-US" sz="2900"/>
              <a:t>a</a:t>
            </a:r>
            <a:r>
              <a:rPr lang="en-US" sz="2900" spc="-55"/>
              <a:t> </a:t>
            </a:r>
            <a:r>
              <a:rPr lang="en-US" sz="2900" spc="-10"/>
              <a:t>Category </a:t>
            </a:r>
            <a:r>
              <a:rPr lang="en-US" sz="2900"/>
              <a:t>of</a:t>
            </a:r>
            <a:r>
              <a:rPr lang="en-US" sz="2900" spc="-45"/>
              <a:t> </a:t>
            </a:r>
            <a:r>
              <a:rPr lang="en-US" sz="2900"/>
              <a:t>Medical</a:t>
            </a:r>
            <a:r>
              <a:rPr lang="en-US" sz="2900" spc="-40"/>
              <a:t> </a:t>
            </a:r>
            <a:r>
              <a:rPr lang="en-US" sz="2900"/>
              <a:t>Device</a:t>
            </a:r>
            <a:r>
              <a:rPr lang="en-US" sz="2900" spc="-45"/>
              <a:t> </a:t>
            </a:r>
            <a:r>
              <a:rPr lang="en-US" sz="2900" spc="-10"/>
              <a:t>Software</a:t>
            </a:r>
            <a:r>
              <a:rPr lang="en-US" sz="2550" spc="-15" baseline="31045"/>
              <a:t>1</a:t>
            </a:r>
            <a:endParaRPr lang="en-US" sz="2550" baseline="31045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583A6F-27DC-460E-4B35-188FF32839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67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29F23A-81AB-2A2A-9253-42C7DC25E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3200"/>
              </a:lnSpc>
              <a:spcBef>
                <a:spcPts val="439"/>
              </a:spcBef>
            </a:pPr>
            <a:r>
              <a:rPr lang="en-US" sz="2900"/>
              <a:t>The</a:t>
            </a:r>
            <a:r>
              <a:rPr lang="en-US" sz="2900" spc="-65"/>
              <a:t> </a:t>
            </a:r>
            <a:r>
              <a:rPr lang="en-US" sz="2900"/>
              <a:t>AMCP</a:t>
            </a:r>
            <a:r>
              <a:rPr lang="en-US" sz="2900" spc="-65"/>
              <a:t> </a:t>
            </a:r>
            <a:r>
              <a:rPr lang="en-US" sz="2900" spc="-10"/>
              <a:t>Dossier</a:t>
            </a:r>
            <a:r>
              <a:rPr lang="en-US" sz="2900" spc="-65"/>
              <a:t> </a:t>
            </a:r>
            <a:r>
              <a:rPr lang="en-US" sz="2900"/>
              <a:t>Defines</a:t>
            </a:r>
            <a:r>
              <a:rPr lang="en-US" sz="2900" spc="-60"/>
              <a:t> </a:t>
            </a:r>
            <a:r>
              <a:rPr lang="en-US" sz="2900"/>
              <a:t>Digital</a:t>
            </a:r>
            <a:r>
              <a:rPr lang="en-US" sz="2900" spc="-65"/>
              <a:t> </a:t>
            </a:r>
            <a:r>
              <a:rPr lang="en-US" sz="2900"/>
              <a:t>Therapeutics</a:t>
            </a:r>
            <a:r>
              <a:rPr lang="en-US" sz="2900" spc="-60"/>
              <a:t> </a:t>
            </a:r>
            <a:r>
              <a:rPr lang="en-US" sz="2900"/>
              <a:t>from</a:t>
            </a:r>
            <a:r>
              <a:rPr lang="en-US" sz="2900" spc="-65"/>
              <a:t> </a:t>
            </a:r>
            <a:r>
              <a:rPr lang="en-US" sz="2900" spc="-10"/>
              <a:t>Perspective </a:t>
            </a:r>
            <a:r>
              <a:rPr lang="en-US" sz="2900"/>
              <a:t>of</a:t>
            </a:r>
            <a:r>
              <a:rPr lang="en-US" sz="2900" spc="-75"/>
              <a:t> </a:t>
            </a:r>
            <a:r>
              <a:rPr lang="en-US" sz="2900"/>
              <a:t>Health</a:t>
            </a:r>
            <a:r>
              <a:rPr lang="en-US" sz="2900" spc="-75"/>
              <a:t> </a:t>
            </a:r>
            <a:r>
              <a:rPr lang="en-US" sz="2900"/>
              <a:t>Care</a:t>
            </a:r>
            <a:r>
              <a:rPr lang="en-US" sz="2900" spc="-70"/>
              <a:t> </a:t>
            </a:r>
            <a:r>
              <a:rPr lang="en-US" sz="2900"/>
              <a:t>Formulary</a:t>
            </a:r>
            <a:r>
              <a:rPr lang="en-US" sz="2900" spc="-70"/>
              <a:t> </a:t>
            </a:r>
            <a:r>
              <a:rPr lang="en-US" sz="2900"/>
              <a:t>Decision</a:t>
            </a:r>
            <a:r>
              <a:rPr lang="en-US" sz="2900" spc="-70"/>
              <a:t> </a:t>
            </a:r>
            <a:r>
              <a:rPr lang="en-US" sz="2900" spc="-10"/>
              <a:t>Makers</a:t>
            </a:r>
            <a:r>
              <a:rPr lang="en-US" sz="2900" spc="-70"/>
              <a:t> </a:t>
            </a:r>
            <a:r>
              <a:rPr lang="en-US" sz="2900" spc="-10"/>
              <a:t>(HCDMs)</a:t>
            </a:r>
            <a:endParaRPr lang="en-US" sz="2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843722-A5DB-FA01-3583-0D04298584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2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8EAE3B-3BFA-A12F-2179-10F33D671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3200"/>
              </a:lnSpc>
              <a:spcBef>
                <a:spcPts val="439"/>
              </a:spcBef>
            </a:pPr>
            <a:r>
              <a:rPr lang="en-US" sz="2900"/>
              <a:t>The</a:t>
            </a:r>
            <a:r>
              <a:rPr lang="en-US" sz="2900" spc="-65"/>
              <a:t> </a:t>
            </a:r>
            <a:r>
              <a:rPr lang="en-US" sz="2900"/>
              <a:t>AMCP</a:t>
            </a:r>
            <a:r>
              <a:rPr lang="en-US" sz="2900" spc="-60"/>
              <a:t> </a:t>
            </a:r>
            <a:r>
              <a:rPr lang="en-US" sz="2900" spc="-10"/>
              <a:t>Dossier</a:t>
            </a:r>
            <a:r>
              <a:rPr lang="en-US" sz="2900" spc="-60"/>
              <a:t> </a:t>
            </a:r>
            <a:r>
              <a:rPr lang="en-US" sz="2900"/>
              <a:t>Describes</a:t>
            </a:r>
            <a:r>
              <a:rPr lang="en-US" sz="2900" spc="-60"/>
              <a:t> </a:t>
            </a:r>
            <a:r>
              <a:rPr lang="en-US" sz="2900"/>
              <a:t>the</a:t>
            </a:r>
            <a:r>
              <a:rPr lang="en-US" sz="2900" spc="-60"/>
              <a:t> </a:t>
            </a:r>
            <a:r>
              <a:rPr lang="en-US" sz="2900"/>
              <a:t>Four</a:t>
            </a:r>
            <a:r>
              <a:rPr lang="en-US" sz="2900" spc="-60"/>
              <a:t> </a:t>
            </a:r>
            <a:r>
              <a:rPr lang="en-US" sz="2900" spc="-25"/>
              <a:t>Key </a:t>
            </a:r>
            <a:r>
              <a:rPr lang="en-US" sz="2900"/>
              <a:t>PDT</a:t>
            </a:r>
            <a:r>
              <a:rPr lang="en-US" sz="2900" spc="-80"/>
              <a:t> </a:t>
            </a:r>
            <a:r>
              <a:rPr lang="en-US" sz="2900" spc="-10"/>
              <a:t>Attributes</a:t>
            </a:r>
            <a:endParaRPr lang="en-US" sz="2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77F0F-9CA6-F7CD-8F23-DBA496707B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4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043C27-740C-B3A6-BC6E-A2F1B7801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>
                <a:solidFill>
                  <a:srgbClr val="FFFFFF"/>
                </a:solidFill>
              </a:rPr>
              <a:t>Objectives</a:t>
            </a:r>
            <a:endParaRPr lang="en-US" spc="-1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212C7D-EE45-8D63-8C7E-4347840EE9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8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5F69B4-4926-4C8B-85D2-738B493B1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/>
              <a:t>Agenda</a:t>
            </a:r>
            <a:endParaRPr lang="en-US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DC69D-60A3-DE4F-B7E8-08E344778D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0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EDF6DB-F91A-8B2B-C835-86E51258B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/>
              <a:t>Polling</a:t>
            </a:r>
            <a:r>
              <a:rPr lang="en-US" spc="-145"/>
              <a:t> </a:t>
            </a:r>
            <a:r>
              <a:rPr lang="en-US"/>
              <a:t>Question</a:t>
            </a:r>
            <a:r>
              <a:rPr lang="en-US" spc="-145"/>
              <a:t> </a:t>
            </a:r>
            <a:r>
              <a:rPr lang="en-US" spc="-25"/>
              <a:t>#1</a:t>
            </a:r>
            <a:endParaRPr lang="en-US" spc="-2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1768F-DE3F-61A5-058B-9FB1257FB0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6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B04B64-FB63-AF6A-789C-6E3507138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/>
              <a:t>Polling</a:t>
            </a:r>
            <a:r>
              <a:rPr lang="en-US" spc="-145"/>
              <a:t> </a:t>
            </a:r>
            <a:r>
              <a:rPr lang="en-US"/>
              <a:t>Question</a:t>
            </a:r>
            <a:r>
              <a:rPr lang="en-US" spc="-145"/>
              <a:t> </a:t>
            </a:r>
            <a:r>
              <a:rPr lang="en-US" spc="-25"/>
              <a:t>#2</a:t>
            </a:r>
            <a:endParaRPr lang="en-US" spc="-2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43088-E7DA-EC75-268E-FBA0A3024B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7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279CC1-298E-D5AB-D463-76A45CB64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100" marR="30480" algn="just">
              <a:lnSpc>
                <a:spcPts val="2800"/>
              </a:lnSpc>
              <a:spcBef>
                <a:spcPts val="459"/>
              </a:spcBef>
            </a:pPr>
            <a:r>
              <a:rPr lang="en-US" sz="2600" spc="-25"/>
              <a:t>PDTs</a:t>
            </a:r>
            <a:r>
              <a:rPr lang="en-US" sz="2600" spc="-60"/>
              <a:t> </a:t>
            </a:r>
            <a:r>
              <a:rPr lang="en-US" sz="2600"/>
              <a:t>are</a:t>
            </a:r>
            <a:r>
              <a:rPr lang="en-US" sz="2600" spc="-65"/>
              <a:t> </a:t>
            </a:r>
            <a:r>
              <a:rPr lang="en-US" sz="2600" spc="-20"/>
              <a:t>Software-</a:t>
            </a:r>
            <a:r>
              <a:rPr lang="en-US" sz="2600"/>
              <a:t>Based</a:t>
            </a:r>
            <a:r>
              <a:rPr lang="en-US" sz="2600" spc="-65"/>
              <a:t> </a:t>
            </a:r>
            <a:r>
              <a:rPr lang="en-US" sz="2600"/>
              <a:t>Solutions</a:t>
            </a:r>
            <a:r>
              <a:rPr lang="en-US" sz="2600" spc="-60"/>
              <a:t> </a:t>
            </a:r>
            <a:r>
              <a:rPr lang="en-US" sz="2600" spc="-10"/>
              <a:t>Prescribed</a:t>
            </a:r>
            <a:r>
              <a:rPr lang="en-US" sz="2600" spc="-65"/>
              <a:t> </a:t>
            </a:r>
            <a:r>
              <a:rPr lang="en-US" sz="2600"/>
              <a:t>by</a:t>
            </a:r>
            <a:r>
              <a:rPr lang="en-US" sz="2600" spc="-60"/>
              <a:t> </a:t>
            </a:r>
            <a:r>
              <a:rPr lang="en-US" sz="2600" spc="-10"/>
              <a:t>Healthcare</a:t>
            </a:r>
            <a:r>
              <a:rPr lang="en-US" sz="2600" spc="-65"/>
              <a:t> </a:t>
            </a:r>
            <a:r>
              <a:rPr lang="en-US" sz="2600" spc="-10"/>
              <a:t>Providers </a:t>
            </a:r>
            <a:r>
              <a:rPr lang="en-US" sz="2600"/>
              <a:t>that</a:t>
            </a:r>
            <a:r>
              <a:rPr lang="en-US" sz="2600" spc="-65"/>
              <a:t> </a:t>
            </a:r>
            <a:r>
              <a:rPr lang="en-US" sz="2600"/>
              <a:t>Deliver</a:t>
            </a:r>
            <a:r>
              <a:rPr lang="en-US" sz="2600" spc="-60"/>
              <a:t> </a:t>
            </a:r>
            <a:r>
              <a:rPr lang="en-US" sz="2600" spc="-30"/>
              <a:t>FDA-</a:t>
            </a:r>
            <a:r>
              <a:rPr lang="en-US" sz="2600" spc="-10"/>
              <a:t>Cleared,</a:t>
            </a:r>
            <a:r>
              <a:rPr lang="en-US" sz="2600" spc="-55"/>
              <a:t> </a:t>
            </a:r>
            <a:r>
              <a:rPr lang="en-US" sz="2600" spc="-20"/>
              <a:t>Evidence-</a:t>
            </a:r>
            <a:r>
              <a:rPr lang="en-US" sz="2600"/>
              <a:t>Based</a:t>
            </a:r>
            <a:r>
              <a:rPr lang="en-US" sz="2600" spc="-60"/>
              <a:t> </a:t>
            </a:r>
            <a:r>
              <a:rPr lang="en-US" sz="2600" spc="-10"/>
              <a:t>Therapy</a:t>
            </a:r>
            <a:r>
              <a:rPr lang="en-US" sz="2600" spc="-60"/>
              <a:t> </a:t>
            </a:r>
            <a:r>
              <a:rPr lang="en-US" sz="2600"/>
              <a:t>to</a:t>
            </a:r>
            <a:r>
              <a:rPr lang="en-US" sz="2600" spc="-60"/>
              <a:t> </a:t>
            </a:r>
            <a:r>
              <a:rPr lang="en-US" sz="2600" spc="-10"/>
              <a:t>Patients</a:t>
            </a:r>
            <a:r>
              <a:rPr lang="en-US" sz="2600" spc="-55"/>
              <a:t> </a:t>
            </a:r>
            <a:r>
              <a:rPr lang="en-US" sz="2600" spc="-10"/>
              <a:t>Through Devices,</a:t>
            </a:r>
            <a:r>
              <a:rPr lang="en-US" sz="2600" spc="-45"/>
              <a:t> </a:t>
            </a:r>
            <a:r>
              <a:rPr lang="en-US" sz="2600"/>
              <a:t>Such</a:t>
            </a:r>
            <a:r>
              <a:rPr lang="en-US" sz="2600" spc="-45"/>
              <a:t> </a:t>
            </a:r>
            <a:r>
              <a:rPr lang="en-US" sz="2600"/>
              <a:t>as</a:t>
            </a:r>
            <a:r>
              <a:rPr lang="en-US" sz="2600" spc="-45"/>
              <a:t> </a:t>
            </a:r>
            <a:r>
              <a:rPr lang="en-US" sz="2600"/>
              <a:t>Smartphone,</a:t>
            </a:r>
            <a:r>
              <a:rPr lang="en-US" sz="2600" spc="-40"/>
              <a:t> </a:t>
            </a:r>
            <a:r>
              <a:rPr lang="en-US" sz="2600" spc="-35"/>
              <a:t>Tablet</a:t>
            </a:r>
            <a:r>
              <a:rPr lang="en-US" sz="2600" spc="-50"/>
              <a:t> </a:t>
            </a:r>
            <a:r>
              <a:rPr lang="en-US" sz="2600"/>
              <a:t>or</a:t>
            </a:r>
            <a:r>
              <a:rPr lang="en-US" sz="2600" spc="-45"/>
              <a:t> </a:t>
            </a:r>
            <a:r>
              <a:rPr lang="en-US" sz="2600" spc="-10"/>
              <a:t>Computer</a:t>
            </a:r>
            <a:r>
              <a:rPr lang="en-US" sz="2250" spc="-15" baseline="31481"/>
              <a:t>1</a:t>
            </a:r>
            <a:endParaRPr lang="en-US" sz="2250" baseline="3148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8E7BB0-3A6A-9B93-DABD-C03EC687C5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17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38344E-33C4-9CAA-853B-800FEAF1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78900"/>
              </a:lnSpc>
              <a:spcBef>
                <a:spcPts val="1060"/>
              </a:spcBef>
            </a:pPr>
            <a:r>
              <a:rPr lang="en-US" spc="-50"/>
              <a:t>PDTs</a:t>
            </a:r>
            <a:r>
              <a:rPr lang="en-US" spc="-85"/>
              <a:t> </a:t>
            </a:r>
            <a:r>
              <a:rPr lang="en-US"/>
              <a:t>Follow</a:t>
            </a:r>
            <a:r>
              <a:rPr lang="en-US" spc="-85"/>
              <a:t> </a:t>
            </a:r>
            <a:r>
              <a:rPr lang="en-US"/>
              <a:t>a</a:t>
            </a:r>
            <a:r>
              <a:rPr lang="en-US" spc="-80"/>
              <a:t> </a:t>
            </a:r>
            <a:r>
              <a:rPr lang="en-US" spc="-20"/>
              <a:t>Pathway</a:t>
            </a:r>
            <a:r>
              <a:rPr lang="en-US" spc="-80"/>
              <a:t> </a:t>
            </a:r>
            <a:r>
              <a:rPr lang="en-US"/>
              <a:t>to</a:t>
            </a:r>
            <a:r>
              <a:rPr lang="en-US" spc="-85"/>
              <a:t> </a:t>
            </a:r>
            <a:r>
              <a:rPr lang="en-US" spc="-25"/>
              <a:t>FDA </a:t>
            </a:r>
            <a:r>
              <a:rPr lang="en-US"/>
              <a:t>Approval</a:t>
            </a:r>
            <a:r>
              <a:rPr lang="en-US" spc="-110"/>
              <a:t> </a:t>
            </a:r>
            <a:r>
              <a:rPr lang="en-US"/>
              <a:t>that</a:t>
            </a:r>
            <a:r>
              <a:rPr lang="en-US" spc="-110"/>
              <a:t> </a:t>
            </a:r>
            <a:r>
              <a:rPr lang="en-US"/>
              <a:t>Requires</a:t>
            </a:r>
            <a:r>
              <a:rPr lang="en-US" spc="-105"/>
              <a:t> </a:t>
            </a:r>
            <a:r>
              <a:rPr lang="en-US"/>
              <a:t>Clinical</a:t>
            </a:r>
            <a:r>
              <a:rPr lang="en-US" spc="-110"/>
              <a:t> </a:t>
            </a:r>
            <a:r>
              <a:rPr lang="en-US" spc="-10"/>
              <a:t>Trials</a:t>
            </a:r>
            <a:endParaRPr lang="en-US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D7DD90-41AC-A0E4-AFFA-08CDBEEBAF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15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Widescreen</PresentationFormat>
  <Paragraphs>36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Aptos</vt:lpstr>
      <vt:lpstr>Aptos Display</vt:lpstr>
      <vt:lpstr>Aptos Light</vt:lpstr>
      <vt:lpstr>Arial</vt:lpstr>
      <vt:lpstr>Montserrat</vt:lpstr>
      <vt:lpstr>Montserrat Light</vt:lpstr>
      <vt:lpstr>Office Theme</vt:lpstr>
      <vt:lpstr>Unlock the Future of Healthcare: Coverage Knowledge Assessment for Prescription Digital Therapeutics (PDTs)</vt:lpstr>
      <vt:lpstr>Faculty</vt:lpstr>
      <vt:lpstr>Healthcare is being transformed by cutting-edge technology and innovative digital therapies.</vt:lpstr>
      <vt:lpstr>Objectives</vt:lpstr>
      <vt:lpstr>Agenda</vt:lpstr>
      <vt:lpstr>Polling Question #1</vt:lpstr>
      <vt:lpstr>Polling Question #2</vt:lpstr>
      <vt:lpstr>PDTs are Software-Based Solutions Prescribed by Healthcare Providers that Deliver FDA-Cleared, Evidence-Based Therapy to Patients Through Devices, Such as Smartphone, Tablet or Computer1</vt:lpstr>
      <vt:lpstr>PDTs Follow a Pathway to FDA Approval that Requires Clinical Trials</vt:lpstr>
      <vt:lpstr>PDTs Ensure User Privacy is Protected and Secured in Compliance with All Applicable Electronic Protected Health Information (ePHI) Regulations1</vt:lpstr>
      <vt:lpstr>Current Research Finds that Most PDTs Present Low Safety Risks for Users1</vt:lpstr>
      <vt:lpstr>PDTs May Provide an Opportunity to Expand Care and Eliminate Gaps in Treatment and Access to Care1-3</vt:lpstr>
      <vt:lpstr>PDTs for mental health currently cleared by the FDA1-4</vt:lpstr>
      <vt:lpstr>AMCP Operational Readiness Covering PDTs</vt:lpstr>
      <vt:lpstr>Polling Question #3</vt:lpstr>
      <vt:lpstr>Polling Question #4</vt:lpstr>
      <vt:lpstr>Why PDTs &amp; Real World Experience</vt:lpstr>
      <vt:lpstr>Legislative Support &amp; Extensive Tools &amp; Resources have been Developed to Support DTx &amp; Payers in Coverage Decision Making</vt:lpstr>
      <vt:lpstr>The Most Recent AMCP Format for Formulary Submissions 5.0 has been Updated to Provides Guidance on DTx for Health Care Decision Makers</vt:lpstr>
      <vt:lpstr>The Role of the AMCP Dossier 5.0 for Digital Therapeutics</vt:lpstr>
      <vt:lpstr>Key PDT Coverage Criteria, Based on Experience Utilized within the Massachusetts Medicaid Program, Should be Considered1</vt:lpstr>
      <vt:lpstr>Real World Data from MassHealth Demonstrated Clinical Improvements and Cost Savings with PDTs for Substance Use Disorder and Opioid Use Disorder1,2</vt:lpstr>
      <vt:lpstr>PowerPoint Presentation</vt:lpstr>
      <vt:lpstr>AMCP Operational Readiness Covering PDTs</vt:lpstr>
      <vt:lpstr>Recent Activity Supporting PDTs</vt:lpstr>
      <vt:lpstr>Discussion</vt:lpstr>
      <vt:lpstr>Summary: Key Take</vt:lpstr>
      <vt:lpstr>Next Steps</vt:lpstr>
      <vt:lpstr>Assessing Coverage for Prescription Digital Therapeutics</vt:lpstr>
      <vt:lpstr>The P&amp;T Review Roadmap for Digital Therapeutics (DTx), as outlined in the AMCP Format 5.0, includes the following key considerations:</vt:lpstr>
      <vt:lpstr>The P&amp;T Review Roadmap for Digital Therapeutics (DTx), as outlined in the AMCP Format 5.0, includes the following key considerations:</vt:lpstr>
      <vt:lpstr>The P&amp;T Review Roadmap for Digital Therapeutics (DTx), as outlined in the AMCP Format 5.0, includes the following key considerations:</vt:lpstr>
      <vt:lpstr>Mission</vt:lpstr>
      <vt:lpstr>PDTs are Recognized by the FDA as a Category of Medical Device Software1</vt:lpstr>
      <vt:lpstr>The AMCP Dossier Defines Digital Therapeutics from Perspective of Health Care Formulary Decision Makers (HCDMs)</vt:lpstr>
      <vt:lpstr>The AMCP Dossier Describes the Four Key PDT Attributes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Cooney</dc:creator>
  <cp:lastModifiedBy>Jim Cooney</cp:lastModifiedBy>
  <cp:revision>1</cp:revision>
  <dcterms:created xsi:type="dcterms:W3CDTF">2025-03-14T15:51:56Z</dcterms:created>
  <dcterms:modified xsi:type="dcterms:W3CDTF">2025-03-14T15:51:56Z</dcterms:modified>
</cp:coreProperties>
</file>