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4" r:id="rId2"/>
    <p:sldId id="285" r:id="rId3"/>
    <p:sldId id="286" r:id="rId4"/>
    <p:sldId id="287" r:id="rId5"/>
    <p:sldId id="28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7087" y="584106"/>
            <a:ext cx="2400935" cy="6045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5408F"/>
                </a:solidFill>
                <a:latin typeface="Aptos"/>
                <a:cs typeface="Apto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chemeClr val="bg1"/>
                </a:solidFill>
                <a:latin typeface="Aptos SemiBold"/>
                <a:cs typeface="Aptos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811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25408F"/>
                </a:solidFill>
                <a:latin typeface="Aptos"/>
                <a:cs typeface="Apto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chemeClr val="bg1"/>
                </a:solidFill>
                <a:latin typeface="Aptos SemiBold"/>
                <a:cs typeface="Aptos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40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25408F"/>
                </a:solidFill>
                <a:latin typeface="Aptos"/>
                <a:cs typeface="Apto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12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4342" y="707923"/>
            <a:ext cx="2434609" cy="275733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77594" y="0"/>
            <a:ext cx="4149985" cy="17878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25408F"/>
                </a:solidFill>
                <a:latin typeface="Aptos"/>
                <a:cs typeface="Apto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76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783643" y="2388097"/>
            <a:ext cx="5893435" cy="3343910"/>
          </a:xfrm>
          <a:custGeom>
            <a:avLst/>
            <a:gdLst/>
            <a:ahLst/>
            <a:cxnLst/>
            <a:rect l="l" t="t" r="r" b="b"/>
            <a:pathLst>
              <a:path w="5893434" h="3343910">
                <a:moveTo>
                  <a:pt x="475424" y="3343592"/>
                </a:moveTo>
                <a:lnTo>
                  <a:pt x="5417756" y="3343592"/>
                </a:lnTo>
                <a:lnTo>
                  <a:pt x="5466366" y="3341171"/>
                </a:lnTo>
                <a:lnTo>
                  <a:pt x="5513571" y="3334066"/>
                </a:lnTo>
                <a:lnTo>
                  <a:pt x="5559134" y="3322513"/>
                </a:lnTo>
                <a:lnTo>
                  <a:pt x="5602814" y="3306746"/>
                </a:lnTo>
                <a:lnTo>
                  <a:pt x="5644373" y="3287002"/>
                </a:lnTo>
                <a:lnTo>
                  <a:pt x="5683572" y="3263517"/>
                </a:lnTo>
                <a:lnTo>
                  <a:pt x="5720171" y="3236525"/>
                </a:lnTo>
                <a:lnTo>
                  <a:pt x="5753933" y="3206264"/>
                </a:lnTo>
                <a:lnTo>
                  <a:pt x="5784618" y="3172967"/>
                </a:lnTo>
                <a:lnTo>
                  <a:pt x="5811986" y="3136872"/>
                </a:lnTo>
                <a:lnTo>
                  <a:pt x="5835800" y="3098214"/>
                </a:lnTo>
                <a:lnTo>
                  <a:pt x="5855820" y="3057228"/>
                </a:lnTo>
                <a:lnTo>
                  <a:pt x="5871807" y="3014150"/>
                </a:lnTo>
                <a:lnTo>
                  <a:pt x="5883522" y="2969215"/>
                </a:lnTo>
                <a:lnTo>
                  <a:pt x="5890726" y="2922660"/>
                </a:lnTo>
                <a:lnTo>
                  <a:pt x="5893181" y="2874721"/>
                </a:lnTo>
                <a:lnTo>
                  <a:pt x="5893181" y="468871"/>
                </a:lnTo>
                <a:lnTo>
                  <a:pt x="5890726" y="420931"/>
                </a:lnTo>
                <a:lnTo>
                  <a:pt x="5883522" y="374376"/>
                </a:lnTo>
                <a:lnTo>
                  <a:pt x="5871807" y="329442"/>
                </a:lnTo>
                <a:lnTo>
                  <a:pt x="5855820" y="286364"/>
                </a:lnTo>
                <a:lnTo>
                  <a:pt x="5835800" y="245378"/>
                </a:lnTo>
                <a:lnTo>
                  <a:pt x="5811986" y="206719"/>
                </a:lnTo>
                <a:lnTo>
                  <a:pt x="5784618" y="170624"/>
                </a:lnTo>
                <a:lnTo>
                  <a:pt x="5753933" y="137328"/>
                </a:lnTo>
                <a:lnTo>
                  <a:pt x="5720171" y="107066"/>
                </a:lnTo>
                <a:lnTo>
                  <a:pt x="5683572" y="80075"/>
                </a:lnTo>
                <a:lnTo>
                  <a:pt x="5644373" y="56589"/>
                </a:lnTo>
                <a:lnTo>
                  <a:pt x="5602814" y="36845"/>
                </a:lnTo>
                <a:lnTo>
                  <a:pt x="5559134" y="21079"/>
                </a:lnTo>
                <a:lnTo>
                  <a:pt x="5513571" y="9525"/>
                </a:lnTo>
                <a:lnTo>
                  <a:pt x="5466366" y="2420"/>
                </a:lnTo>
                <a:lnTo>
                  <a:pt x="5417756" y="0"/>
                </a:lnTo>
                <a:lnTo>
                  <a:pt x="154533" y="0"/>
                </a:lnTo>
                <a:lnTo>
                  <a:pt x="105690" y="7769"/>
                </a:lnTo>
                <a:lnTo>
                  <a:pt x="63269" y="29405"/>
                </a:lnTo>
                <a:lnTo>
                  <a:pt x="29816" y="62396"/>
                </a:lnTo>
                <a:lnTo>
                  <a:pt x="7878" y="104231"/>
                </a:lnTo>
                <a:lnTo>
                  <a:pt x="0" y="152399"/>
                </a:lnTo>
                <a:lnTo>
                  <a:pt x="0" y="2874721"/>
                </a:lnTo>
                <a:lnTo>
                  <a:pt x="2454" y="2922660"/>
                </a:lnTo>
                <a:lnTo>
                  <a:pt x="9658" y="2969215"/>
                </a:lnTo>
                <a:lnTo>
                  <a:pt x="21373" y="3014150"/>
                </a:lnTo>
                <a:lnTo>
                  <a:pt x="37360" y="3057228"/>
                </a:lnTo>
                <a:lnTo>
                  <a:pt x="57380" y="3098214"/>
                </a:lnTo>
                <a:lnTo>
                  <a:pt x="81194" y="3136872"/>
                </a:lnTo>
                <a:lnTo>
                  <a:pt x="108562" y="3172967"/>
                </a:lnTo>
                <a:lnTo>
                  <a:pt x="139247" y="3206264"/>
                </a:lnTo>
                <a:lnTo>
                  <a:pt x="173009" y="3236525"/>
                </a:lnTo>
                <a:lnTo>
                  <a:pt x="209608" y="3263517"/>
                </a:lnTo>
                <a:lnTo>
                  <a:pt x="248807" y="3287002"/>
                </a:lnTo>
                <a:lnTo>
                  <a:pt x="290366" y="3306746"/>
                </a:lnTo>
                <a:lnTo>
                  <a:pt x="334046" y="3322513"/>
                </a:lnTo>
                <a:lnTo>
                  <a:pt x="379609" y="3334066"/>
                </a:lnTo>
                <a:lnTo>
                  <a:pt x="426814" y="3341171"/>
                </a:lnTo>
                <a:lnTo>
                  <a:pt x="475424" y="3343592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4342" y="707923"/>
            <a:ext cx="2434609" cy="275733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77594" y="0"/>
            <a:ext cx="4149985" cy="178787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594555" y="2388097"/>
            <a:ext cx="4951730" cy="3343910"/>
          </a:xfrm>
          <a:custGeom>
            <a:avLst/>
            <a:gdLst/>
            <a:ahLst/>
            <a:cxnLst/>
            <a:rect l="l" t="t" r="r" b="b"/>
            <a:pathLst>
              <a:path w="4951730" h="3343910">
                <a:moveTo>
                  <a:pt x="475424" y="3343592"/>
                </a:moveTo>
                <a:lnTo>
                  <a:pt x="4475797" y="3343592"/>
                </a:lnTo>
                <a:lnTo>
                  <a:pt x="4524407" y="3341171"/>
                </a:lnTo>
                <a:lnTo>
                  <a:pt x="4571612" y="3334066"/>
                </a:lnTo>
                <a:lnTo>
                  <a:pt x="4617175" y="3322513"/>
                </a:lnTo>
                <a:lnTo>
                  <a:pt x="4660855" y="3306746"/>
                </a:lnTo>
                <a:lnTo>
                  <a:pt x="4702414" y="3287002"/>
                </a:lnTo>
                <a:lnTo>
                  <a:pt x="4741613" y="3263517"/>
                </a:lnTo>
                <a:lnTo>
                  <a:pt x="4778212" y="3236525"/>
                </a:lnTo>
                <a:lnTo>
                  <a:pt x="4811974" y="3206264"/>
                </a:lnTo>
                <a:lnTo>
                  <a:pt x="4842659" y="3172967"/>
                </a:lnTo>
                <a:lnTo>
                  <a:pt x="4870027" y="3136872"/>
                </a:lnTo>
                <a:lnTo>
                  <a:pt x="4893841" y="3098214"/>
                </a:lnTo>
                <a:lnTo>
                  <a:pt x="4913861" y="3057228"/>
                </a:lnTo>
                <a:lnTo>
                  <a:pt x="4929848" y="3014150"/>
                </a:lnTo>
                <a:lnTo>
                  <a:pt x="4941563" y="2969215"/>
                </a:lnTo>
                <a:lnTo>
                  <a:pt x="4948767" y="2922660"/>
                </a:lnTo>
                <a:lnTo>
                  <a:pt x="4951222" y="2874721"/>
                </a:lnTo>
                <a:lnTo>
                  <a:pt x="4951222" y="468871"/>
                </a:lnTo>
                <a:lnTo>
                  <a:pt x="4948767" y="420931"/>
                </a:lnTo>
                <a:lnTo>
                  <a:pt x="4941563" y="374376"/>
                </a:lnTo>
                <a:lnTo>
                  <a:pt x="4929848" y="329442"/>
                </a:lnTo>
                <a:lnTo>
                  <a:pt x="4913861" y="286364"/>
                </a:lnTo>
                <a:lnTo>
                  <a:pt x="4893841" y="245378"/>
                </a:lnTo>
                <a:lnTo>
                  <a:pt x="4870027" y="206719"/>
                </a:lnTo>
                <a:lnTo>
                  <a:pt x="4842659" y="170624"/>
                </a:lnTo>
                <a:lnTo>
                  <a:pt x="4811974" y="137328"/>
                </a:lnTo>
                <a:lnTo>
                  <a:pt x="4778212" y="107066"/>
                </a:lnTo>
                <a:lnTo>
                  <a:pt x="4741613" y="80075"/>
                </a:lnTo>
                <a:lnTo>
                  <a:pt x="4702414" y="56589"/>
                </a:lnTo>
                <a:lnTo>
                  <a:pt x="4660855" y="36845"/>
                </a:lnTo>
                <a:lnTo>
                  <a:pt x="4617175" y="21079"/>
                </a:lnTo>
                <a:lnTo>
                  <a:pt x="4571612" y="9525"/>
                </a:lnTo>
                <a:lnTo>
                  <a:pt x="4524407" y="2420"/>
                </a:lnTo>
                <a:lnTo>
                  <a:pt x="4475797" y="0"/>
                </a:lnTo>
                <a:lnTo>
                  <a:pt x="154533" y="0"/>
                </a:lnTo>
                <a:lnTo>
                  <a:pt x="105690" y="7769"/>
                </a:lnTo>
                <a:lnTo>
                  <a:pt x="63269" y="29405"/>
                </a:lnTo>
                <a:lnTo>
                  <a:pt x="29816" y="62396"/>
                </a:lnTo>
                <a:lnTo>
                  <a:pt x="7878" y="104231"/>
                </a:lnTo>
                <a:lnTo>
                  <a:pt x="0" y="152399"/>
                </a:lnTo>
                <a:lnTo>
                  <a:pt x="0" y="2874721"/>
                </a:lnTo>
                <a:lnTo>
                  <a:pt x="2454" y="2922660"/>
                </a:lnTo>
                <a:lnTo>
                  <a:pt x="9658" y="2969215"/>
                </a:lnTo>
                <a:lnTo>
                  <a:pt x="21373" y="3014150"/>
                </a:lnTo>
                <a:lnTo>
                  <a:pt x="37360" y="3057228"/>
                </a:lnTo>
                <a:lnTo>
                  <a:pt x="57380" y="3098214"/>
                </a:lnTo>
                <a:lnTo>
                  <a:pt x="81194" y="3136872"/>
                </a:lnTo>
                <a:lnTo>
                  <a:pt x="108562" y="3172967"/>
                </a:lnTo>
                <a:lnTo>
                  <a:pt x="139247" y="3206264"/>
                </a:lnTo>
                <a:lnTo>
                  <a:pt x="173009" y="3236525"/>
                </a:lnTo>
                <a:lnTo>
                  <a:pt x="209608" y="3263517"/>
                </a:lnTo>
                <a:lnTo>
                  <a:pt x="248807" y="3287002"/>
                </a:lnTo>
                <a:lnTo>
                  <a:pt x="290366" y="3306746"/>
                </a:lnTo>
                <a:lnTo>
                  <a:pt x="334046" y="3322513"/>
                </a:lnTo>
                <a:lnTo>
                  <a:pt x="379609" y="3334066"/>
                </a:lnTo>
                <a:lnTo>
                  <a:pt x="426814" y="3341171"/>
                </a:lnTo>
                <a:lnTo>
                  <a:pt x="475424" y="3343592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347587" y="6370064"/>
            <a:ext cx="236220" cy="255904"/>
          </a:xfrm>
          <a:custGeom>
            <a:avLst/>
            <a:gdLst/>
            <a:ahLst/>
            <a:cxnLst/>
            <a:rect l="l" t="t" r="r" b="b"/>
            <a:pathLst>
              <a:path w="236220" h="255904">
                <a:moveTo>
                  <a:pt x="118033" y="0"/>
                </a:moveTo>
                <a:lnTo>
                  <a:pt x="2482" y="221551"/>
                </a:lnTo>
                <a:lnTo>
                  <a:pt x="863" y="224789"/>
                </a:lnTo>
                <a:lnTo>
                  <a:pt x="0" y="228218"/>
                </a:lnTo>
                <a:lnTo>
                  <a:pt x="0" y="231647"/>
                </a:lnTo>
                <a:lnTo>
                  <a:pt x="1667" y="240394"/>
                </a:lnTo>
                <a:lnTo>
                  <a:pt x="6483" y="248108"/>
                </a:lnTo>
                <a:lnTo>
                  <a:pt x="14166" y="253606"/>
                </a:lnTo>
                <a:lnTo>
                  <a:pt x="24434" y="255701"/>
                </a:lnTo>
                <a:lnTo>
                  <a:pt x="32499" y="254453"/>
                </a:lnTo>
                <a:lnTo>
                  <a:pt x="65976" y="199047"/>
                </a:lnTo>
                <a:lnTo>
                  <a:pt x="223473" y="199047"/>
                </a:lnTo>
                <a:lnTo>
                  <a:pt x="202966" y="153492"/>
                </a:lnTo>
                <a:lnTo>
                  <a:pt x="84823" y="153492"/>
                </a:lnTo>
                <a:lnTo>
                  <a:pt x="118033" y="72389"/>
                </a:lnTo>
                <a:lnTo>
                  <a:pt x="166458" y="72389"/>
                </a:lnTo>
                <a:lnTo>
                  <a:pt x="140017" y="13652"/>
                </a:lnTo>
                <a:lnTo>
                  <a:pt x="136464" y="7720"/>
                </a:lnTo>
                <a:lnTo>
                  <a:pt x="131624" y="3462"/>
                </a:lnTo>
                <a:lnTo>
                  <a:pt x="125475" y="873"/>
                </a:lnTo>
                <a:lnTo>
                  <a:pt x="118033" y="0"/>
                </a:lnTo>
                <a:close/>
              </a:path>
              <a:path w="236220" h="255904">
                <a:moveTo>
                  <a:pt x="223473" y="199047"/>
                </a:moveTo>
                <a:lnTo>
                  <a:pt x="170103" y="199047"/>
                </a:lnTo>
                <a:lnTo>
                  <a:pt x="190144" y="241909"/>
                </a:lnTo>
                <a:lnTo>
                  <a:pt x="194248" y="248108"/>
                </a:lnTo>
                <a:lnTo>
                  <a:pt x="199066" y="252382"/>
                </a:lnTo>
                <a:lnTo>
                  <a:pt x="204821" y="254888"/>
                </a:lnTo>
                <a:lnTo>
                  <a:pt x="211645" y="255701"/>
                </a:lnTo>
                <a:lnTo>
                  <a:pt x="221914" y="253606"/>
                </a:lnTo>
                <a:lnTo>
                  <a:pt x="229596" y="248108"/>
                </a:lnTo>
                <a:lnTo>
                  <a:pt x="234412" y="240394"/>
                </a:lnTo>
                <a:lnTo>
                  <a:pt x="236080" y="231647"/>
                </a:lnTo>
                <a:lnTo>
                  <a:pt x="236080" y="228218"/>
                </a:lnTo>
                <a:lnTo>
                  <a:pt x="235229" y="224789"/>
                </a:lnTo>
                <a:lnTo>
                  <a:pt x="233603" y="221551"/>
                </a:lnTo>
                <a:lnTo>
                  <a:pt x="223473" y="199047"/>
                </a:lnTo>
                <a:close/>
              </a:path>
              <a:path w="236220" h="255904">
                <a:moveTo>
                  <a:pt x="166458" y="72389"/>
                </a:moveTo>
                <a:lnTo>
                  <a:pt x="118033" y="72389"/>
                </a:lnTo>
                <a:lnTo>
                  <a:pt x="151256" y="153492"/>
                </a:lnTo>
                <a:lnTo>
                  <a:pt x="202966" y="153492"/>
                </a:lnTo>
                <a:lnTo>
                  <a:pt x="166458" y="72389"/>
                </a:lnTo>
                <a:close/>
              </a:path>
            </a:pathLst>
          </a:custGeom>
          <a:solidFill>
            <a:srgbClr val="878A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0635627" y="6370067"/>
            <a:ext cx="252729" cy="255904"/>
          </a:xfrm>
          <a:custGeom>
            <a:avLst/>
            <a:gdLst/>
            <a:ahLst/>
            <a:cxnLst/>
            <a:rect l="l" t="t" r="r" b="b"/>
            <a:pathLst>
              <a:path w="252729" h="255904">
                <a:moveTo>
                  <a:pt x="227736" y="0"/>
                </a:moveTo>
                <a:lnTo>
                  <a:pt x="126441" y="180339"/>
                </a:lnTo>
                <a:lnTo>
                  <a:pt x="46634" y="14820"/>
                </a:lnTo>
                <a:lnTo>
                  <a:pt x="42163" y="8299"/>
                </a:lnTo>
                <a:lnTo>
                  <a:pt x="36937" y="3671"/>
                </a:lnTo>
                <a:lnTo>
                  <a:pt x="30921" y="913"/>
                </a:lnTo>
                <a:lnTo>
                  <a:pt x="24079" y="0"/>
                </a:lnTo>
                <a:lnTo>
                  <a:pt x="14621" y="1861"/>
                </a:lnTo>
                <a:lnTo>
                  <a:pt x="6977" y="6969"/>
                </a:lnTo>
                <a:lnTo>
                  <a:pt x="1863" y="14605"/>
                </a:lnTo>
                <a:lnTo>
                  <a:pt x="0" y="24053"/>
                </a:lnTo>
                <a:lnTo>
                  <a:pt x="0" y="231279"/>
                </a:lnTo>
                <a:lnTo>
                  <a:pt x="1926" y="240678"/>
                </a:lnTo>
                <a:lnTo>
                  <a:pt x="7143" y="248453"/>
                </a:lnTo>
                <a:lnTo>
                  <a:pt x="14808" y="253746"/>
                </a:lnTo>
                <a:lnTo>
                  <a:pt x="24079" y="255701"/>
                </a:lnTo>
                <a:lnTo>
                  <a:pt x="33479" y="253746"/>
                </a:lnTo>
                <a:lnTo>
                  <a:pt x="41259" y="248453"/>
                </a:lnTo>
                <a:lnTo>
                  <a:pt x="46557" y="240678"/>
                </a:lnTo>
                <a:lnTo>
                  <a:pt x="48514" y="231279"/>
                </a:lnTo>
                <a:lnTo>
                  <a:pt x="48514" y="124091"/>
                </a:lnTo>
                <a:lnTo>
                  <a:pt x="105283" y="242227"/>
                </a:lnTo>
                <a:lnTo>
                  <a:pt x="109880" y="251421"/>
                </a:lnTo>
                <a:lnTo>
                  <a:pt x="116611" y="255701"/>
                </a:lnTo>
                <a:lnTo>
                  <a:pt x="135953" y="255701"/>
                </a:lnTo>
                <a:lnTo>
                  <a:pt x="143484" y="250901"/>
                </a:lnTo>
                <a:lnTo>
                  <a:pt x="203669" y="124244"/>
                </a:lnTo>
                <a:lnTo>
                  <a:pt x="203669" y="231647"/>
                </a:lnTo>
                <a:lnTo>
                  <a:pt x="205563" y="240999"/>
                </a:lnTo>
                <a:lnTo>
                  <a:pt x="210726" y="248646"/>
                </a:lnTo>
                <a:lnTo>
                  <a:pt x="218377" y="253807"/>
                </a:lnTo>
                <a:lnTo>
                  <a:pt x="227736" y="255701"/>
                </a:lnTo>
                <a:lnTo>
                  <a:pt x="237335" y="253840"/>
                </a:lnTo>
                <a:lnTo>
                  <a:pt x="245092" y="248732"/>
                </a:lnTo>
                <a:lnTo>
                  <a:pt x="250280" y="241096"/>
                </a:lnTo>
                <a:lnTo>
                  <a:pt x="252171" y="231647"/>
                </a:lnTo>
                <a:lnTo>
                  <a:pt x="252171" y="24409"/>
                </a:lnTo>
                <a:lnTo>
                  <a:pt x="250407" y="14439"/>
                </a:lnTo>
                <a:lnTo>
                  <a:pt x="245430" y="6732"/>
                </a:lnTo>
                <a:lnTo>
                  <a:pt x="237715" y="1761"/>
                </a:lnTo>
                <a:lnTo>
                  <a:pt x="227736" y="0"/>
                </a:lnTo>
                <a:close/>
              </a:path>
            </a:pathLst>
          </a:custGeom>
          <a:solidFill>
            <a:srgbClr val="878A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942072" y="6368596"/>
            <a:ext cx="219710" cy="259079"/>
          </a:xfrm>
          <a:custGeom>
            <a:avLst/>
            <a:gdLst/>
            <a:ahLst/>
            <a:cxnLst/>
            <a:rect l="l" t="t" r="r" b="b"/>
            <a:pathLst>
              <a:path w="219709" h="259079">
                <a:moveTo>
                  <a:pt x="127546" y="0"/>
                </a:moveTo>
                <a:lnTo>
                  <a:pt x="75936" y="9498"/>
                </a:lnTo>
                <a:lnTo>
                  <a:pt x="35612" y="36106"/>
                </a:lnTo>
                <a:lnTo>
                  <a:pt x="9368" y="76991"/>
                </a:lnTo>
                <a:lnTo>
                  <a:pt x="0" y="129324"/>
                </a:lnTo>
                <a:lnTo>
                  <a:pt x="9368" y="181649"/>
                </a:lnTo>
                <a:lnTo>
                  <a:pt x="35612" y="222530"/>
                </a:lnTo>
                <a:lnTo>
                  <a:pt x="75936" y="249137"/>
                </a:lnTo>
                <a:lnTo>
                  <a:pt x="127546" y="258635"/>
                </a:lnTo>
                <a:lnTo>
                  <a:pt x="151881" y="256451"/>
                </a:lnTo>
                <a:lnTo>
                  <a:pt x="194747" y="240076"/>
                </a:lnTo>
                <a:lnTo>
                  <a:pt x="219252" y="215671"/>
                </a:lnTo>
                <a:lnTo>
                  <a:pt x="219252" y="209359"/>
                </a:lnTo>
                <a:lnTo>
                  <a:pt x="184975" y="187528"/>
                </a:lnTo>
                <a:lnTo>
                  <a:pt x="169212" y="198630"/>
                </a:lnTo>
                <a:lnTo>
                  <a:pt x="157699" y="204852"/>
                </a:lnTo>
                <a:lnTo>
                  <a:pt x="144057" y="209229"/>
                </a:lnTo>
                <a:lnTo>
                  <a:pt x="127546" y="210883"/>
                </a:lnTo>
                <a:lnTo>
                  <a:pt x="96744" y="204892"/>
                </a:lnTo>
                <a:lnTo>
                  <a:pt x="72677" y="188110"/>
                </a:lnTo>
                <a:lnTo>
                  <a:pt x="57014" y="162325"/>
                </a:lnTo>
                <a:lnTo>
                  <a:pt x="51422" y="129324"/>
                </a:lnTo>
                <a:lnTo>
                  <a:pt x="57014" y="96315"/>
                </a:lnTo>
                <a:lnTo>
                  <a:pt x="72677" y="70526"/>
                </a:lnTo>
                <a:lnTo>
                  <a:pt x="96744" y="53743"/>
                </a:lnTo>
                <a:lnTo>
                  <a:pt x="127546" y="47752"/>
                </a:lnTo>
                <a:lnTo>
                  <a:pt x="144053" y="49407"/>
                </a:lnTo>
                <a:lnTo>
                  <a:pt x="157710" y="53792"/>
                </a:lnTo>
                <a:lnTo>
                  <a:pt x="169263" y="60037"/>
                </a:lnTo>
                <a:lnTo>
                  <a:pt x="184975" y="71107"/>
                </a:lnTo>
                <a:lnTo>
                  <a:pt x="190373" y="72961"/>
                </a:lnTo>
                <a:lnTo>
                  <a:pt x="195922" y="72961"/>
                </a:lnTo>
                <a:lnTo>
                  <a:pt x="205177" y="71159"/>
                </a:lnTo>
                <a:lnTo>
                  <a:pt x="212574" y="66181"/>
                </a:lnTo>
                <a:lnTo>
                  <a:pt x="217477" y="58672"/>
                </a:lnTo>
                <a:lnTo>
                  <a:pt x="219252" y="49276"/>
                </a:lnTo>
                <a:lnTo>
                  <a:pt x="219252" y="42964"/>
                </a:lnTo>
                <a:lnTo>
                  <a:pt x="174612" y="8502"/>
                </a:lnTo>
                <a:lnTo>
                  <a:pt x="151887" y="2186"/>
                </a:lnTo>
                <a:lnTo>
                  <a:pt x="127546" y="0"/>
                </a:lnTo>
                <a:close/>
              </a:path>
            </a:pathLst>
          </a:custGeom>
          <a:solidFill>
            <a:srgbClr val="878A8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22428" y="6372985"/>
            <a:ext cx="207568" cy="25278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24779" y="6314383"/>
            <a:ext cx="132404" cy="96640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9970766" y="6368673"/>
            <a:ext cx="280035" cy="182880"/>
          </a:xfrm>
          <a:custGeom>
            <a:avLst/>
            <a:gdLst/>
            <a:ahLst/>
            <a:cxnLst/>
            <a:rect l="l" t="t" r="r" b="b"/>
            <a:pathLst>
              <a:path w="280034" h="182879">
                <a:moveTo>
                  <a:pt x="253766" y="0"/>
                </a:moveTo>
                <a:lnTo>
                  <a:pt x="11515" y="138610"/>
                </a:lnTo>
                <a:lnTo>
                  <a:pt x="0" y="161876"/>
                </a:lnTo>
                <a:lnTo>
                  <a:pt x="2955" y="170729"/>
                </a:lnTo>
                <a:lnTo>
                  <a:pt x="9092" y="177726"/>
                </a:lnTo>
                <a:lnTo>
                  <a:pt x="17141" y="181676"/>
                </a:lnTo>
                <a:lnTo>
                  <a:pt x="26076" y="182301"/>
                </a:lnTo>
                <a:lnTo>
                  <a:pt x="34871" y="179326"/>
                </a:lnTo>
                <a:lnTo>
                  <a:pt x="268335" y="43690"/>
                </a:lnTo>
                <a:lnTo>
                  <a:pt x="275292" y="37517"/>
                </a:lnTo>
                <a:lnTo>
                  <a:pt x="279219" y="29419"/>
                </a:lnTo>
                <a:lnTo>
                  <a:pt x="279840" y="20430"/>
                </a:lnTo>
                <a:lnTo>
                  <a:pt x="276882" y="11585"/>
                </a:lnTo>
                <a:lnTo>
                  <a:pt x="270745" y="4580"/>
                </a:lnTo>
                <a:lnTo>
                  <a:pt x="262697" y="626"/>
                </a:lnTo>
                <a:lnTo>
                  <a:pt x="253766" y="0"/>
                </a:lnTo>
                <a:close/>
              </a:path>
            </a:pathLst>
          </a:custGeom>
          <a:solidFill>
            <a:srgbClr val="14377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24213" y="6260103"/>
            <a:ext cx="426408" cy="484592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9595930" y="6259925"/>
            <a:ext cx="0" cy="485140"/>
          </a:xfrm>
          <a:custGeom>
            <a:avLst/>
            <a:gdLst/>
            <a:ahLst/>
            <a:cxnLst/>
            <a:rect l="l" t="t" r="r" b="b"/>
            <a:pathLst>
              <a:path h="485140">
                <a:moveTo>
                  <a:pt x="0" y="0"/>
                </a:moveTo>
                <a:lnTo>
                  <a:pt x="0" y="484949"/>
                </a:lnTo>
              </a:path>
            </a:pathLst>
          </a:custGeom>
          <a:ln w="9525">
            <a:solidFill>
              <a:srgbClr val="878A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6122732"/>
            <a:ext cx="11732260" cy="735330"/>
          </a:xfrm>
          <a:custGeom>
            <a:avLst/>
            <a:gdLst/>
            <a:ahLst/>
            <a:cxnLst/>
            <a:rect l="l" t="t" r="r" b="b"/>
            <a:pathLst>
              <a:path w="11732260" h="735329">
                <a:moveTo>
                  <a:pt x="0" y="0"/>
                </a:moveTo>
                <a:lnTo>
                  <a:pt x="11348758" y="0"/>
                </a:lnTo>
                <a:lnTo>
                  <a:pt x="11393422" y="2802"/>
                </a:lnTo>
                <a:lnTo>
                  <a:pt x="11436574" y="11001"/>
                </a:lnTo>
                <a:lnTo>
                  <a:pt x="11477924" y="24284"/>
                </a:lnTo>
                <a:lnTo>
                  <a:pt x="11517187" y="42339"/>
                </a:lnTo>
                <a:lnTo>
                  <a:pt x="11554075" y="64853"/>
                </a:lnTo>
                <a:lnTo>
                  <a:pt x="11588299" y="91514"/>
                </a:lnTo>
                <a:lnTo>
                  <a:pt x="11619574" y="122008"/>
                </a:lnTo>
                <a:lnTo>
                  <a:pt x="11647611" y="156025"/>
                </a:lnTo>
                <a:lnTo>
                  <a:pt x="11672123" y="193250"/>
                </a:lnTo>
                <a:lnTo>
                  <a:pt x="11692823" y="233371"/>
                </a:lnTo>
                <a:lnTo>
                  <a:pt x="11709423" y="276077"/>
                </a:lnTo>
                <a:lnTo>
                  <a:pt x="11721636" y="321054"/>
                </a:lnTo>
                <a:lnTo>
                  <a:pt x="11729175" y="367990"/>
                </a:lnTo>
                <a:lnTo>
                  <a:pt x="11731752" y="416572"/>
                </a:lnTo>
                <a:lnTo>
                  <a:pt x="11731752" y="735267"/>
                </a:lnTo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93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7087" y="415044"/>
            <a:ext cx="8092440" cy="10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5408F"/>
                </a:solidFill>
                <a:latin typeface="Aptos"/>
                <a:cs typeface="Apto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7087" y="1298478"/>
            <a:ext cx="10161905" cy="4627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chemeClr val="bg1"/>
                </a:solidFill>
                <a:latin typeface="Aptos SemiBold"/>
                <a:cs typeface="Aptos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60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Stock-1646050545">
            <a:hlinkClick r:id="" action="ppaction://media"/>
            <a:extLst>
              <a:ext uri="{FF2B5EF4-FFF2-40B4-BE49-F238E27FC236}">
                <a16:creationId xmlns:a16="http://schemas.microsoft.com/office/drawing/2014/main" id="{395634DF-BA58-5948-E4DF-D41F6C5922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52" y="4763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74930" y="-42872"/>
            <a:ext cx="12341860" cy="6943743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25408F">
              <a:alpha val="84999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5658" y="1480825"/>
            <a:ext cx="6784342" cy="2006318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5100"/>
              </a:lnSpc>
              <a:spcBef>
                <a:spcPts val="345"/>
              </a:spcBef>
            </a:pPr>
            <a:r>
              <a:rPr sz="4350" b="0" dirty="0">
                <a:solidFill>
                  <a:srgbClr val="FFFFFF"/>
                </a:solidFill>
                <a:latin typeface="Montserrat Light" pitchFamily="2" charset="77"/>
                <a:cs typeface="Arial"/>
              </a:rPr>
              <a:t>Assessing Coverage for </a:t>
            </a:r>
            <a:r>
              <a:rPr sz="4350" dirty="0">
                <a:solidFill>
                  <a:srgbClr val="FFFFFF"/>
                </a:solidFill>
                <a:latin typeface="Montserrat"/>
                <a:cs typeface="Montserrat"/>
              </a:rPr>
              <a:t>Prescription</a:t>
            </a:r>
            <a:r>
              <a:rPr sz="4350" spc="-10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4350" spc="-10" dirty="0">
                <a:solidFill>
                  <a:srgbClr val="FFFFFF"/>
                </a:solidFill>
                <a:latin typeface="Montserrat"/>
                <a:cs typeface="Montserrat"/>
              </a:rPr>
              <a:t>Digital Therapeutics</a:t>
            </a:r>
            <a:endParaRPr sz="4350" dirty="0">
              <a:latin typeface="Montserrat"/>
              <a:cs typeface="Montserra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4319" y="6005851"/>
            <a:ext cx="309880" cy="335915"/>
          </a:xfrm>
          <a:custGeom>
            <a:avLst/>
            <a:gdLst/>
            <a:ahLst/>
            <a:cxnLst/>
            <a:rect l="l" t="t" r="r" b="b"/>
            <a:pathLst>
              <a:path w="309880" h="335914">
                <a:moveTo>
                  <a:pt x="154914" y="0"/>
                </a:moveTo>
                <a:lnTo>
                  <a:pt x="3327" y="290614"/>
                </a:lnTo>
                <a:lnTo>
                  <a:pt x="1117" y="295021"/>
                </a:lnTo>
                <a:lnTo>
                  <a:pt x="0" y="299529"/>
                </a:lnTo>
                <a:lnTo>
                  <a:pt x="0" y="304025"/>
                </a:lnTo>
                <a:lnTo>
                  <a:pt x="2188" y="315505"/>
                </a:lnTo>
                <a:lnTo>
                  <a:pt x="8508" y="325631"/>
                </a:lnTo>
                <a:lnTo>
                  <a:pt x="18591" y="332846"/>
                </a:lnTo>
                <a:lnTo>
                  <a:pt x="32067" y="335597"/>
                </a:lnTo>
                <a:lnTo>
                  <a:pt x="42648" y="333958"/>
                </a:lnTo>
                <a:lnTo>
                  <a:pt x="50507" y="329703"/>
                </a:lnTo>
                <a:lnTo>
                  <a:pt x="56224" y="323826"/>
                </a:lnTo>
                <a:lnTo>
                  <a:pt x="60262" y="317500"/>
                </a:lnTo>
                <a:lnTo>
                  <a:pt x="60375" y="317322"/>
                </a:lnTo>
                <a:lnTo>
                  <a:pt x="86588" y="261239"/>
                </a:lnTo>
                <a:lnTo>
                  <a:pt x="293281" y="261239"/>
                </a:lnTo>
                <a:lnTo>
                  <a:pt x="266372" y="201460"/>
                </a:lnTo>
                <a:lnTo>
                  <a:pt x="111315" y="201460"/>
                </a:lnTo>
                <a:lnTo>
                  <a:pt x="154914" y="95021"/>
                </a:lnTo>
                <a:lnTo>
                  <a:pt x="218461" y="95021"/>
                </a:lnTo>
                <a:lnTo>
                  <a:pt x="183756" y="17919"/>
                </a:lnTo>
                <a:lnTo>
                  <a:pt x="179095" y="10131"/>
                </a:lnTo>
                <a:lnTo>
                  <a:pt x="172747" y="4545"/>
                </a:lnTo>
                <a:lnTo>
                  <a:pt x="164679" y="1146"/>
                </a:lnTo>
                <a:lnTo>
                  <a:pt x="154914" y="0"/>
                </a:lnTo>
                <a:close/>
              </a:path>
              <a:path w="309880" h="335914">
                <a:moveTo>
                  <a:pt x="293281" y="261239"/>
                </a:moveTo>
                <a:lnTo>
                  <a:pt x="223240" y="261239"/>
                </a:lnTo>
                <a:lnTo>
                  <a:pt x="249459" y="317322"/>
                </a:lnTo>
                <a:lnTo>
                  <a:pt x="277761" y="335597"/>
                </a:lnTo>
                <a:lnTo>
                  <a:pt x="291237" y="332846"/>
                </a:lnTo>
                <a:lnTo>
                  <a:pt x="301320" y="325631"/>
                </a:lnTo>
                <a:lnTo>
                  <a:pt x="307640" y="315505"/>
                </a:lnTo>
                <a:lnTo>
                  <a:pt x="309829" y="304025"/>
                </a:lnTo>
                <a:lnTo>
                  <a:pt x="309829" y="299529"/>
                </a:lnTo>
                <a:lnTo>
                  <a:pt x="308711" y="295021"/>
                </a:lnTo>
                <a:lnTo>
                  <a:pt x="306577" y="290779"/>
                </a:lnTo>
                <a:lnTo>
                  <a:pt x="293281" y="261239"/>
                </a:lnTo>
                <a:close/>
              </a:path>
              <a:path w="309880" h="335914">
                <a:moveTo>
                  <a:pt x="218461" y="95021"/>
                </a:moveTo>
                <a:lnTo>
                  <a:pt x="154914" y="95021"/>
                </a:lnTo>
                <a:lnTo>
                  <a:pt x="198513" y="201460"/>
                </a:lnTo>
                <a:lnTo>
                  <a:pt x="266372" y="201460"/>
                </a:lnTo>
                <a:lnTo>
                  <a:pt x="218461" y="950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2346" y="6005855"/>
            <a:ext cx="331470" cy="335915"/>
          </a:xfrm>
          <a:custGeom>
            <a:avLst/>
            <a:gdLst/>
            <a:ahLst/>
            <a:cxnLst/>
            <a:rect l="l" t="t" r="r" b="b"/>
            <a:pathLst>
              <a:path w="331469" h="335914">
                <a:moveTo>
                  <a:pt x="298881" y="0"/>
                </a:moveTo>
                <a:lnTo>
                  <a:pt x="165938" y="236677"/>
                </a:lnTo>
                <a:lnTo>
                  <a:pt x="61201" y="19456"/>
                </a:lnTo>
                <a:lnTo>
                  <a:pt x="55332" y="10892"/>
                </a:lnTo>
                <a:lnTo>
                  <a:pt x="48475" y="4818"/>
                </a:lnTo>
                <a:lnTo>
                  <a:pt x="40580" y="1198"/>
                </a:lnTo>
                <a:lnTo>
                  <a:pt x="31597" y="0"/>
                </a:lnTo>
                <a:lnTo>
                  <a:pt x="19186" y="2443"/>
                </a:lnTo>
                <a:lnTo>
                  <a:pt x="9155" y="9147"/>
                </a:lnTo>
                <a:lnTo>
                  <a:pt x="2445" y="19170"/>
                </a:lnTo>
                <a:lnTo>
                  <a:pt x="0" y="31572"/>
                </a:lnTo>
                <a:lnTo>
                  <a:pt x="0" y="303542"/>
                </a:lnTo>
                <a:lnTo>
                  <a:pt x="2527" y="315880"/>
                </a:lnTo>
                <a:lnTo>
                  <a:pt x="9374" y="326085"/>
                </a:lnTo>
                <a:lnTo>
                  <a:pt x="19432" y="333032"/>
                </a:lnTo>
                <a:lnTo>
                  <a:pt x="31597" y="335597"/>
                </a:lnTo>
                <a:lnTo>
                  <a:pt x="43937" y="333032"/>
                </a:lnTo>
                <a:lnTo>
                  <a:pt x="54146" y="326085"/>
                </a:lnTo>
                <a:lnTo>
                  <a:pt x="61097" y="315880"/>
                </a:lnTo>
                <a:lnTo>
                  <a:pt x="63665" y="303542"/>
                </a:lnTo>
                <a:lnTo>
                  <a:pt x="63665" y="162852"/>
                </a:lnTo>
                <a:lnTo>
                  <a:pt x="138175" y="317906"/>
                </a:lnTo>
                <a:lnTo>
                  <a:pt x="143244" y="325760"/>
                </a:lnTo>
                <a:lnTo>
                  <a:pt x="149482" y="331276"/>
                </a:lnTo>
                <a:lnTo>
                  <a:pt x="157010" y="334529"/>
                </a:lnTo>
                <a:lnTo>
                  <a:pt x="165950" y="335597"/>
                </a:lnTo>
                <a:lnTo>
                  <a:pt x="174795" y="334432"/>
                </a:lnTo>
                <a:lnTo>
                  <a:pt x="182492" y="331009"/>
                </a:lnTo>
                <a:lnTo>
                  <a:pt x="188875" y="325439"/>
                </a:lnTo>
                <a:lnTo>
                  <a:pt x="193776" y="317830"/>
                </a:lnTo>
                <a:lnTo>
                  <a:pt x="267284" y="163055"/>
                </a:lnTo>
                <a:lnTo>
                  <a:pt x="267284" y="304012"/>
                </a:lnTo>
                <a:lnTo>
                  <a:pt x="269771" y="316293"/>
                </a:lnTo>
                <a:lnTo>
                  <a:pt x="276548" y="326334"/>
                </a:lnTo>
                <a:lnTo>
                  <a:pt x="286593" y="333110"/>
                </a:lnTo>
                <a:lnTo>
                  <a:pt x="298881" y="335597"/>
                </a:lnTo>
                <a:lnTo>
                  <a:pt x="311479" y="333151"/>
                </a:lnTo>
                <a:lnTo>
                  <a:pt x="321659" y="326443"/>
                </a:lnTo>
                <a:lnTo>
                  <a:pt x="328467" y="316416"/>
                </a:lnTo>
                <a:lnTo>
                  <a:pt x="330949" y="304012"/>
                </a:lnTo>
                <a:lnTo>
                  <a:pt x="330949" y="32042"/>
                </a:lnTo>
                <a:lnTo>
                  <a:pt x="328635" y="18950"/>
                </a:lnTo>
                <a:lnTo>
                  <a:pt x="322106" y="8834"/>
                </a:lnTo>
                <a:lnTo>
                  <a:pt x="311982" y="2311"/>
                </a:lnTo>
                <a:lnTo>
                  <a:pt x="2988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24522" y="6003922"/>
            <a:ext cx="288290" cy="339725"/>
          </a:xfrm>
          <a:custGeom>
            <a:avLst/>
            <a:gdLst/>
            <a:ahLst/>
            <a:cxnLst/>
            <a:rect l="l" t="t" r="r" b="b"/>
            <a:pathLst>
              <a:path w="288289" h="339725">
                <a:moveTo>
                  <a:pt x="167398" y="0"/>
                </a:moveTo>
                <a:lnTo>
                  <a:pt x="120774" y="5632"/>
                </a:lnTo>
                <a:lnTo>
                  <a:pt x="80192" y="21797"/>
                </a:lnTo>
                <a:lnTo>
                  <a:pt x="46737" y="47391"/>
                </a:lnTo>
                <a:lnTo>
                  <a:pt x="21496" y="81313"/>
                </a:lnTo>
                <a:lnTo>
                  <a:pt x="5555" y="122462"/>
                </a:lnTo>
                <a:lnTo>
                  <a:pt x="0" y="169735"/>
                </a:lnTo>
                <a:lnTo>
                  <a:pt x="5555" y="217002"/>
                </a:lnTo>
                <a:lnTo>
                  <a:pt x="21496" y="258144"/>
                </a:lnTo>
                <a:lnTo>
                  <a:pt x="46737" y="292061"/>
                </a:lnTo>
                <a:lnTo>
                  <a:pt x="80192" y="317651"/>
                </a:lnTo>
                <a:lnTo>
                  <a:pt x="120774" y="333813"/>
                </a:lnTo>
                <a:lnTo>
                  <a:pt x="167398" y="339445"/>
                </a:lnTo>
                <a:lnTo>
                  <a:pt x="199340" y="336578"/>
                </a:lnTo>
                <a:lnTo>
                  <a:pt x="255595" y="315088"/>
                </a:lnTo>
                <a:lnTo>
                  <a:pt x="287756" y="283044"/>
                </a:lnTo>
                <a:lnTo>
                  <a:pt x="287756" y="274764"/>
                </a:lnTo>
                <a:lnTo>
                  <a:pt x="257136" y="243674"/>
                </a:lnTo>
                <a:lnTo>
                  <a:pt x="222084" y="260692"/>
                </a:lnTo>
                <a:lnTo>
                  <a:pt x="206975" y="268857"/>
                </a:lnTo>
                <a:lnTo>
                  <a:pt x="189070" y="274600"/>
                </a:lnTo>
                <a:lnTo>
                  <a:pt x="167398" y="276771"/>
                </a:lnTo>
                <a:lnTo>
                  <a:pt x="126970" y="268908"/>
                </a:lnTo>
                <a:lnTo>
                  <a:pt x="95383" y="246884"/>
                </a:lnTo>
                <a:lnTo>
                  <a:pt x="74826" y="213045"/>
                </a:lnTo>
                <a:lnTo>
                  <a:pt x="67487" y="169735"/>
                </a:lnTo>
                <a:lnTo>
                  <a:pt x="74826" y="126411"/>
                </a:lnTo>
                <a:lnTo>
                  <a:pt x="95383" y="92563"/>
                </a:lnTo>
                <a:lnTo>
                  <a:pt x="126970" y="70537"/>
                </a:lnTo>
                <a:lnTo>
                  <a:pt x="167398" y="62674"/>
                </a:lnTo>
                <a:lnTo>
                  <a:pt x="189065" y="64846"/>
                </a:lnTo>
                <a:lnTo>
                  <a:pt x="206986" y="70600"/>
                </a:lnTo>
                <a:lnTo>
                  <a:pt x="222146" y="78796"/>
                </a:lnTo>
                <a:lnTo>
                  <a:pt x="242773" y="93319"/>
                </a:lnTo>
                <a:lnTo>
                  <a:pt x="249847" y="95758"/>
                </a:lnTo>
                <a:lnTo>
                  <a:pt x="257136" y="95758"/>
                </a:lnTo>
                <a:lnTo>
                  <a:pt x="269282" y="93393"/>
                </a:lnTo>
                <a:lnTo>
                  <a:pt x="278990" y="86861"/>
                </a:lnTo>
                <a:lnTo>
                  <a:pt x="285426" y="77005"/>
                </a:lnTo>
                <a:lnTo>
                  <a:pt x="287756" y="64668"/>
                </a:lnTo>
                <a:lnTo>
                  <a:pt x="287756" y="56388"/>
                </a:lnTo>
                <a:lnTo>
                  <a:pt x="255622" y="24388"/>
                </a:lnTo>
                <a:lnTo>
                  <a:pt x="199343" y="2870"/>
                </a:lnTo>
                <a:lnTo>
                  <a:pt x="1673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92482" y="6009685"/>
            <a:ext cx="272415" cy="332105"/>
          </a:xfrm>
          <a:custGeom>
            <a:avLst/>
            <a:gdLst/>
            <a:ahLst/>
            <a:cxnLst/>
            <a:rect l="l" t="t" r="r" b="b"/>
            <a:pathLst>
              <a:path w="272414" h="332104">
                <a:moveTo>
                  <a:pt x="154431" y="0"/>
                </a:moveTo>
                <a:lnTo>
                  <a:pt x="33502" y="0"/>
                </a:lnTo>
                <a:lnTo>
                  <a:pt x="20343" y="2591"/>
                </a:lnTo>
                <a:lnTo>
                  <a:pt x="9707" y="9701"/>
                </a:lnTo>
                <a:lnTo>
                  <a:pt x="2593" y="20332"/>
                </a:lnTo>
                <a:lnTo>
                  <a:pt x="0" y="33489"/>
                </a:lnTo>
                <a:lnTo>
                  <a:pt x="0" y="298272"/>
                </a:lnTo>
                <a:lnTo>
                  <a:pt x="2593" y="311423"/>
                </a:lnTo>
                <a:lnTo>
                  <a:pt x="9707" y="322056"/>
                </a:lnTo>
                <a:lnTo>
                  <a:pt x="20343" y="329168"/>
                </a:lnTo>
                <a:lnTo>
                  <a:pt x="33502" y="331762"/>
                </a:lnTo>
                <a:lnTo>
                  <a:pt x="46668" y="329168"/>
                </a:lnTo>
                <a:lnTo>
                  <a:pt x="57308" y="322056"/>
                </a:lnTo>
                <a:lnTo>
                  <a:pt x="64424" y="311423"/>
                </a:lnTo>
                <a:lnTo>
                  <a:pt x="67017" y="298272"/>
                </a:lnTo>
                <a:lnTo>
                  <a:pt x="67017" y="204165"/>
                </a:lnTo>
                <a:lnTo>
                  <a:pt x="154431" y="204165"/>
                </a:lnTo>
                <a:lnTo>
                  <a:pt x="204033" y="197235"/>
                </a:lnTo>
                <a:lnTo>
                  <a:pt x="241126" y="177220"/>
                </a:lnTo>
                <a:lnTo>
                  <a:pt x="264368" y="145277"/>
                </a:lnTo>
                <a:lnTo>
                  <a:pt x="265079" y="141503"/>
                </a:lnTo>
                <a:lnTo>
                  <a:pt x="67017" y="141503"/>
                </a:lnTo>
                <a:lnTo>
                  <a:pt x="67017" y="62191"/>
                </a:lnTo>
                <a:lnTo>
                  <a:pt x="264881" y="62191"/>
                </a:lnTo>
                <a:lnTo>
                  <a:pt x="264368" y="59444"/>
                </a:lnTo>
                <a:lnTo>
                  <a:pt x="241126" y="27198"/>
                </a:lnTo>
                <a:lnTo>
                  <a:pt x="204033" y="6994"/>
                </a:lnTo>
                <a:lnTo>
                  <a:pt x="154431" y="0"/>
                </a:lnTo>
                <a:close/>
              </a:path>
              <a:path w="272414" h="332104">
                <a:moveTo>
                  <a:pt x="264881" y="62191"/>
                </a:moveTo>
                <a:lnTo>
                  <a:pt x="162598" y="62191"/>
                </a:lnTo>
                <a:lnTo>
                  <a:pt x="181472" y="65765"/>
                </a:lnTo>
                <a:lnTo>
                  <a:pt x="194651" y="75087"/>
                </a:lnTo>
                <a:lnTo>
                  <a:pt x="202379" y="88054"/>
                </a:lnTo>
                <a:lnTo>
                  <a:pt x="204901" y="102565"/>
                </a:lnTo>
                <a:lnTo>
                  <a:pt x="202683" y="116225"/>
                </a:lnTo>
                <a:lnTo>
                  <a:pt x="195460" y="128768"/>
                </a:lnTo>
                <a:lnTo>
                  <a:pt x="182382" y="137944"/>
                </a:lnTo>
                <a:lnTo>
                  <a:pt x="162598" y="141503"/>
                </a:lnTo>
                <a:lnTo>
                  <a:pt x="265079" y="141503"/>
                </a:lnTo>
                <a:lnTo>
                  <a:pt x="272414" y="102565"/>
                </a:lnTo>
                <a:lnTo>
                  <a:pt x="264881" y="62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7435" y="5861535"/>
            <a:ext cx="560070" cy="636270"/>
            <a:chOff x="457435" y="5861535"/>
            <a:chExt cx="560070" cy="63627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651" y="5932773"/>
              <a:ext cx="173766" cy="1268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7428" y="5861545"/>
              <a:ext cx="560070" cy="636270"/>
            </a:xfrm>
            <a:custGeom>
              <a:avLst/>
              <a:gdLst/>
              <a:ahLst/>
              <a:cxnLst/>
              <a:rect l="l" t="t" r="r" b="b"/>
              <a:pathLst>
                <a:path w="560069" h="636270">
                  <a:moveTo>
                    <a:pt x="244449" y="209905"/>
                  </a:moveTo>
                  <a:lnTo>
                    <a:pt x="240576" y="198285"/>
                  </a:lnTo>
                  <a:lnTo>
                    <a:pt x="232511" y="189103"/>
                  </a:lnTo>
                  <a:lnTo>
                    <a:pt x="221957" y="183921"/>
                  </a:lnTo>
                  <a:lnTo>
                    <a:pt x="210223" y="183095"/>
                  </a:lnTo>
                  <a:lnTo>
                    <a:pt x="198691" y="186994"/>
                  </a:lnTo>
                  <a:lnTo>
                    <a:pt x="15113" y="293649"/>
                  </a:lnTo>
                  <a:lnTo>
                    <a:pt x="5981" y="301764"/>
                  </a:lnTo>
                  <a:lnTo>
                    <a:pt x="812" y="312394"/>
                  </a:lnTo>
                  <a:lnTo>
                    <a:pt x="0" y="324192"/>
                  </a:lnTo>
                  <a:lnTo>
                    <a:pt x="3886" y="335800"/>
                  </a:lnTo>
                  <a:lnTo>
                    <a:pt x="11938" y="344995"/>
                  </a:lnTo>
                  <a:lnTo>
                    <a:pt x="22504" y="350177"/>
                  </a:lnTo>
                  <a:lnTo>
                    <a:pt x="34226" y="351002"/>
                  </a:lnTo>
                  <a:lnTo>
                    <a:pt x="45770" y="347091"/>
                  </a:lnTo>
                  <a:lnTo>
                    <a:pt x="229349" y="240423"/>
                  </a:lnTo>
                  <a:lnTo>
                    <a:pt x="238480" y="232333"/>
                  </a:lnTo>
                  <a:lnTo>
                    <a:pt x="243636" y="221703"/>
                  </a:lnTo>
                  <a:lnTo>
                    <a:pt x="244449" y="209905"/>
                  </a:lnTo>
                  <a:close/>
                </a:path>
                <a:path w="560069" h="636270">
                  <a:moveTo>
                    <a:pt x="314337" y="26809"/>
                  </a:moveTo>
                  <a:lnTo>
                    <a:pt x="310464" y="15189"/>
                  </a:lnTo>
                  <a:lnTo>
                    <a:pt x="302412" y="6007"/>
                  </a:lnTo>
                  <a:lnTo>
                    <a:pt x="291846" y="812"/>
                  </a:lnTo>
                  <a:lnTo>
                    <a:pt x="280123" y="0"/>
                  </a:lnTo>
                  <a:lnTo>
                    <a:pt x="268579" y="3898"/>
                  </a:lnTo>
                  <a:lnTo>
                    <a:pt x="15100" y="151168"/>
                  </a:lnTo>
                  <a:lnTo>
                    <a:pt x="5969" y="159270"/>
                  </a:lnTo>
                  <a:lnTo>
                    <a:pt x="812" y="169900"/>
                  </a:lnTo>
                  <a:lnTo>
                    <a:pt x="0" y="181698"/>
                  </a:lnTo>
                  <a:lnTo>
                    <a:pt x="3886" y="193306"/>
                  </a:lnTo>
                  <a:lnTo>
                    <a:pt x="11938" y="202501"/>
                  </a:lnTo>
                  <a:lnTo>
                    <a:pt x="22491" y="207683"/>
                  </a:lnTo>
                  <a:lnTo>
                    <a:pt x="34213" y="208508"/>
                  </a:lnTo>
                  <a:lnTo>
                    <a:pt x="45758" y="204597"/>
                  </a:lnTo>
                  <a:lnTo>
                    <a:pt x="299237" y="57327"/>
                  </a:lnTo>
                  <a:lnTo>
                    <a:pt x="308368" y="49237"/>
                  </a:lnTo>
                  <a:lnTo>
                    <a:pt x="313524" y="38608"/>
                  </a:lnTo>
                  <a:lnTo>
                    <a:pt x="314337" y="26809"/>
                  </a:lnTo>
                  <a:close/>
                </a:path>
                <a:path w="560069" h="636270">
                  <a:moveTo>
                    <a:pt x="407416" y="400215"/>
                  </a:moveTo>
                  <a:lnTo>
                    <a:pt x="403542" y="388594"/>
                  </a:lnTo>
                  <a:lnTo>
                    <a:pt x="395490" y="379412"/>
                  </a:lnTo>
                  <a:lnTo>
                    <a:pt x="384924" y="374218"/>
                  </a:lnTo>
                  <a:lnTo>
                    <a:pt x="373202" y="373392"/>
                  </a:lnTo>
                  <a:lnTo>
                    <a:pt x="361657" y="377291"/>
                  </a:lnTo>
                  <a:lnTo>
                    <a:pt x="137731" y="507390"/>
                  </a:lnTo>
                  <a:lnTo>
                    <a:pt x="128600" y="515505"/>
                  </a:lnTo>
                  <a:lnTo>
                    <a:pt x="123456" y="526122"/>
                  </a:lnTo>
                  <a:lnTo>
                    <a:pt x="122631" y="537921"/>
                  </a:lnTo>
                  <a:lnTo>
                    <a:pt x="126517" y="549529"/>
                  </a:lnTo>
                  <a:lnTo>
                    <a:pt x="134569" y="558723"/>
                  </a:lnTo>
                  <a:lnTo>
                    <a:pt x="145135" y="563905"/>
                  </a:lnTo>
                  <a:lnTo>
                    <a:pt x="156857" y="564730"/>
                  </a:lnTo>
                  <a:lnTo>
                    <a:pt x="168402" y="560832"/>
                  </a:lnTo>
                  <a:lnTo>
                    <a:pt x="392315" y="430733"/>
                  </a:lnTo>
                  <a:lnTo>
                    <a:pt x="401447" y="422630"/>
                  </a:lnTo>
                  <a:lnTo>
                    <a:pt x="406590" y="412013"/>
                  </a:lnTo>
                  <a:lnTo>
                    <a:pt x="407416" y="400215"/>
                  </a:lnTo>
                  <a:close/>
                </a:path>
                <a:path w="560069" h="636270">
                  <a:moveTo>
                    <a:pt x="559600" y="454291"/>
                  </a:moveTo>
                  <a:lnTo>
                    <a:pt x="555726" y="442671"/>
                  </a:lnTo>
                  <a:lnTo>
                    <a:pt x="547674" y="433489"/>
                  </a:lnTo>
                  <a:lnTo>
                    <a:pt x="537108" y="428307"/>
                  </a:lnTo>
                  <a:lnTo>
                    <a:pt x="525386" y="427482"/>
                  </a:lnTo>
                  <a:lnTo>
                    <a:pt x="513842" y="431380"/>
                  </a:lnTo>
                  <a:lnTo>
                    <a:pt x="260362" y="578637"/>
                  </a:lnTo>
                  <a:lnTo>
                    <a:pt x="251231" y="586752"/>
                  </a:lnTo>
                  <a:lnTo>
                    <a:pt x="246087" y="597382"/>
                  </a:lnTo>
                  <a:lnTo>
                    <a:pt x="245262" y="609180"/>
                  </a:lnTo>
                  <a:lnTo>
                    <a:pt x="249148" y="620788"/>
                  </a:lnTo>
                  <a:lnTo>
                    <a:pt x="257200" y="629983"/>
                  </a:lnTo>
                  <a:lnTo>
                    <a:pt x="267754" y="635165"/>
                  </a:lnTo>
                  <a:lnTo>
                    <a:pt x="279488" y="635990"/>
                  </a:lnTo>
                  <a:lnTo>
                    <a:pt x="291020" y="632079"/>
                  </a:lnTo>
                  <a:lnTo>
                    <a:pt x="544499" y="484809"/>
                  </a:lnTo>
                  <a:lnTo>
                    <a:pt x="553631" y="476707"/>
                  </a:lnTo>
                  <a:lnTo>
                    <a:pt x="558787" y="466090"/>
                  </a:lnTo>
                  <a:lnTo>
                    <a:pt x="559600" y="454291"/>
                  </a:lnTo>
                  <a:close/>
                </a:path>
                <a:path w="560069" h="636270">
                  <a:moveTo>
                    <a:pt x="559600" y="169303"/>
                  </a:moveTo>
                  <a:lnTo>
                    <a:pt x="555726" y="157695"/>
                  </a:lnTo>
                  <a:lnTo>
                    <a:pt x="547674" y="148501"/>
                  </a:lnTo>
                  <a:lnTo>
                    <a:pt x="537108" y="143319"/>
                  </a:lnTo>
                  <a:lnTo>
                    <a:pt x="525386" y="142494"/>
                  </a:lnTo>
                  <a:lnTo>
                    <a:pt x="513842" y="146405"/>
                  </a:lnTo>
                  <a:lnTo>
                    <a:pt x="207441" y="324408"/>
                  </a:lnTo>
                  <a:lnTo>
                    <a:pt x="198310" y="332511"/>
                  </a:lnTo>
                  <a:lnTo>
                    <a:pt x="193154" y="343141"/>
                  </a:lnTo>
                  <a:lnTo>
                    <a:pt x="192328" y="354939"/>
                  </a:lnTo>
                  <a:lnTo>
                    <a:pt x="196215" y="366560"/>
                  </a:lnTo>
                  <a:lnTo>
                    <a:pt x="204266" y="375742"/>
                  </a:lnTo>
                  <a:lnTo>
                    <a:pt x="214833" y="380923"/>
                  </a:lnTo>
                  <a:lnTo>
                    <a:pt x="226555" y="381749"/>
                  </a:lnTo>
                  <a:lnTo>
                    <a:pt x="238099" y="377850"/>
                  </a:lnTo>
                  <a:lnTo>
                    <a:pt x="544499" y="199834"/>
                  </a:lnTo>
                  <a:lnTo>
                    <a:pt x="553631" y="191719"/>
                  </a:lnTo>
                  <a:lnTo>
                    <a:pt x="558787" y="181102"/>
                  </a:lnTo>
                  <a:lnTo>
                    <a:pt x="559600" y="1693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3612" y="6146513"/>
              <a:ext cx="133436" cy="10340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57438" y="6228398"/>
              <a:ext cx="173990" cy="127000"/>
            </a:xfrm>
            <a:custGeom>
              <a:avLst/>
              <a:gdLst/>
              <a:ahLst/>
              <a:cxnLst/>
              <a:rect l="l" t="t" r="r" b="b"/>
              <a:pathLst>
                <a:path w="173990" h="127000">
                  <a:moveTo>
                    <a:pt x="139185" y="0"/>
                  </a:moveTo>
                  <a:lnTo>
                    <a:pt x="15096" y="69298"/>
                  </a:lnTo>
                  <a:lnTo>
                    <a:pt x="0" y="99823"/>
                  </a:lnTo>
                  <a:lnTo>
                    <a:pt x="3882" y="111437"/>
                  </a:lnTo>
                  <a:lnTo>
                    <a:pt x="11932" y="120625"/>
                  </a:lnTo>
                  <a:lnTo>
                    <a:pt x="22494" y="125811"/>
                  </a:lnTo>
                  <a:lnTo>
                    <a:pt x="34218" y="126633"/>
                  </a:lnTo>
                  <a:lnTo>
                    <a:pt x="45754" y="122727"/>
                  </a:lnTo>
                  <a:lnTo>
                    <a:pt x="158301" y="57335"/>
                  </a:lnTo>
                  <a:lnTo>
                    <a:pt x="167433" y="49236"/>
                  </a:lnTo>
                  <a:lnTo>
                    <a:pt x="172587" y="38608"/>
                  </a:lnTo>
                  <a:lnTo>
                    <a:pt x="173405" y="26809"/>
                  </a:lnTo>
                  <a:lnTo>
                    <a:pt x="169528" y="15196"/>
                  </a:lnTo>
                  <a:lnTo>
                    <a:pt x="161473" y="6008"/>
                  </a:lnTo>
                  <a:lnTo>
                    <a:pt x="150910" y="821"/>
                  </a:lnTo>
                  <a:lnTo>
                    <a:pt x="1391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43596" y="2634385"/>
            <a:ext cx="11345545" cy="4224020"/>
            <a:chOff x="843596" y="2634385"/>
            <a:chExt cx="11345545" cy="422402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41204" y="4260405"/>
              <a:ext cx="7710744" cy="259759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09282" y="3195866"/>
              <a:ext cx="5379669" cy="366213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48358" y="3047484"/>
              <a:ext cx="6673850" cy="670560"/>
            </a:xfrm>
            <a:custGeom>
              <a:avLst/>
              <a:gdLst/>
              <a:ahLst/>
              <a:cxnLst/>
              <a:rect l="l" t="t" r="r" b="b"/>
              <a:pathLst>
                <a:path w="6673850" h="670560">
                  <a:moveTo>
                    <a:pt x="6673380" y="0"/>
                  </a:moveTo>
                  <a:lnTo>
                    <a:pt x="6673380" y="307543"/>
                  </a:lnTo>
                  <a:lnTo>
                    <a:pt x="6670045" y="356782"/>
                  </a:lnTo>
                  <a:lnTo>
                    <a:pt x="6660330" y="404008"/>
                  </a:lnTo>
                  <a:lnTo>
                    <a:pt x="6644670" y="448789"/>
                  </a:lnTo>
                  <a:lnTo>
                    <a:pt x="6623502" y="490691"/>
                  </a:lnTo>
                  <a:lnTo>
                    <a:pt x="6597260" y="529284"/>
                  </a:lnTo>
                  <a:lnTo>
                    <a:pt x="6566379" y="564134"/>
                  </a:lnTo>
                  <a:lnTo>
                    <a:pt x="6531295" y="594808"/>
                  </a:lnTo>
                  <a:lnTo>
                    <a:pt x="6492443" y="620875"/>
                  </a:lnTo>
                  <a:lnTo>
                    <a:pt x="6450259" y="641902"/>
                  </a:lnTo>
                  <a:lnTo>
                    <a:pt x="6405177" y="657457"/>
                  </a:lnTo>
                  <a:lnTo>
                    <a:pt x="6357634" y="667107"/>
                  </a:lnTo>
                  <a:lnTo>
                    <a:pt x="6308064" y="670420"/>
                  </a:lnTo>
                  <a:lnTo>
                    <a:pt x="0" y="670420"/>
                  </a:lnTo>
                </a:path>
              </a:pathLst>
            </a:custGeom>
            <a:ln w="9524">
              <a:solidFill>
                <a:srgbClr val="93C8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0008836" y="3035548"/>
              <a:ext cx="965835" cy="706120"/>
            </a:xfrm>
            <a:custGeom>
              <a:avLst/>
              <a:gdLst/>
              <a:ahLst/>
              <a:cxnLst/>
              <a:rect l="l" t="t" r="r" b="b"/>
              <a:pathLst>
                <a:path w="965834" h="706120">
                  <a:moveTo>
                    <a:pt x="710674" y="22931"/>
                  </a:moveTo>
                  <a:lnTo>
                    <a:pt x="84970" y="386431"/>
                  </a:lnTo>
                  <a:lnTo>
                    <a:pt x="48888" y="414450"/>
                  </a:lnTo>
                  <a:lnTo>
                    <a:pt x="22303" y="449806"/>
                  </a:lnTo>
                  <a:lnTo>
                    <a:pt x="5809" y="490269"/>
                  </a:lnTo>
                  <a:lnTo>
                    <a:pt x="0" y="533614"/>
                  </a:lnTo>
                  <a:lnTo>
                    <a:pt x="5467" y="577611"/>
                  </a:lnTo>
                  <a:lnTo>
                    <a:pt x="22804" y="620035"/>
                  </a:lnTo>
                  <a:lnTo>
                    <a:pt x="50633" y="656345"/>
                  </a:lnTo>
                  <a:lnTo>
                    <a:pt x="85756" y="683094"/>
                  </a:lnTo>
                  <a:lnTo>
                    <a:pt x="125958" y="699686"/>
                  </a:lnTo>
                  <a:lnTo>
                    <a:pt x="169025" y="705527"/>
                  </a:lnTo>
                  <a:lnTo>
                    <a:pt x="212742" y="700024"/>
                  </a:lnTo>
                  <a:lnTo>
                    <a:pt x="254896" y="682582"/>
                  </a:lnTo>
                  <a:lnTo>
                    <a:pt x="880600" y="319083"/>
                  </a:lnTo>
                  <a:lnTo>
                    <a:pt x="916682" y="291067"/>
                  </a:lnTo>
                  <a:lnTo>
                    <a:pt x="943267" y="255721"/>
                  </a:lnTo>
                  <a:lnTo>
                    <a:pt x="959760" y="215270"/>
                  </a:lnTo>
                  <a:lnTo>
                    <a:pt x="965570" y="171938"/>
                  </a:lnTo>
                  <a:lnTo>
                    <a:pt x="960103" y="127950"/>
                  </a:lnTo>
                  <a:lnTo>
                    <a:pt x="942766" y="85530"/>
                  </a:lnTo>
                  <a:lnTo>
                    <a:pt x="914937" y="49215"/>
                  </a:lnTo>
                  <a:lnTo>
                    <a:pt x="879814" y="22457"/>
                  </a:lnTo>
                  <a:lnTo>
                    <a:pt x="839612" y="5853"/>
                  </a:lnTo>
                  <a:lnTo>
                    <a:pt x="796545" y="0"/>
                  </a:lnTo>
                  <a:lnTo>
                    <a:pt x="752827" y="5493"/>
                  </a:lnTo>
                  <a:lnTo>
                    <a:pt x="710674" y="2293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9615979" y="3430441"/>
              <a:ext cx="2038350" cy="1329055"/>
            </a:xfrm>
            <a:custGeom>
              <a:avLst/>
              <a:gdLst/>
              <a:ahLst/>
              <a:cxnLst/>
              <a:rect l="l" t="t" r="r" b="b"/>
              <a:pathLst>
                <a:path w="2038350" h="1329054">
                  <a:moveTo>
                    <a:pt x="1953025" y="319083"/>
                  </a:moveTo>
                  <a:lnTo>
                    <a:pt x="254883" y="1305644"/>
                  </a:lnTo>
                  <a:lnTo>
                    <a:pt x="212750" y="1323082"/>
                  </a:lnTo>
                  <a:lnTo>
                    <a:pt x="169045" y="1328576"/>
                  </a:lnTo>
                  <a:lnTo>
                    <a:pt x="125983" y="1322722"/>
                  </a:lnTo>
                  <a:lnTo>
                    <a:pt x="85776" y="1306118"/>
                  </a:lnTo>
                  <a:lnTo>
                    <a:pt x="50641" y="1279360"/>
                  </a:lnTo>
                  <a:lnTo>
                    <a:pt x="22790" y="1243046"/>
                  </a:lnTo>
                  <a:lnTo>
                    <a:pt x="5457" y="1200626"/>
                  </a:lnTo>
                  <a:lnTo>
                    <a:pt x="0" y="1156638"/>
                  </a:lnTo>
                  <a:lnTo>
                    <a:pt x="5822" y="1113306"/>
                  </a:lnTo>
                  <a:lnTo>
                    <a:pt x="22328" y="1072855"/>
                  </a:lnTo>
                  <a:lnTo>
                    <a:pt x="48921" y="1037509"/>
                  </a:lnTo>
                  <a:lnTo>
                    <a:pt x="85008" y="1009493"/>
                  </a:lnTo>
                  <a:lnTo>
                    <a:pt x="1783099" y="22931"/>
                  </a:lnTo>
                  <a:lnTo>
                    <a:pt x="1825258" y="5493"/>
                  </a:lnTo>
                  <a:lnTo>
                    <a:pt x="1868979" y="0"/>
                  </a:lnTo>
                  <a:lnTo>
                    <a:pt x="1912049" y="5853"/>
                  </a:lnTo>
                  <a:lnTo>
                    <a:pt x="1952252" y="22457"/>
                  </a:lnTo>
                  <a:lnTo>
                    <a:pt x="1987375" y="49215"/>
                  </a:lnTo>
                  <a:lnTo>
                    <a:pt x="2015204" y="85530"/>
                  </a:lnTo>
                  <a:lnTo>
                    <a:pt x="2032536" y="127950"/>
                  </a:lnTo>
                  <a:lnTo>
                    <a:pt x="2038000" y="171938"/>
                  </a:lnTo>
                  <a:lnTo>
                    <a:pt x="2032188" y="215270"/>
                  </a:lnTo>
                  <a:lnTo>
                    <a:pt x="2015693" y="255721"/>
                  </a:lnTo>
                  <a:lnTo>
                    <a:pt x="1989108" y="291067"/>
                  </a:lnTo>
                  <a:lnTo>
                    <a:pt x="1953025" y="31908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9909288" y="5009864"/>
              <a:ext cx="1744980" cy="1158240"/>
            </a:xfrm>
            <a:custGeom>
              <a:avLst/>
              <a:gdLst/>
              <a:ahLst/>
              <a:cxnLst/>
              <a:rect l="l" t="t" r="r" b="b"/>
              <a:pathLst>
                <a:path w="1744979" h="1158239">
                  <a:moveTo>
                    <a:pt x="1659693" y="319094"/>
                  </a:moveTo>
                  <a:lnTo>
                    <a:pt x="254883" y="1135221"/>
                  </a:lnTo>
                  <a:lnTo>
                    <a:pt x="212732" y="1152662"/>
                  </a:lnTo>
                  <a:lnTo>
                    <a:pt x="169020" y="1158164"/>
                  </a:lnTo>
                  <a:lnTo>
                    <a:pt x="125959" y="1152320"/>
                  </a:lnTo>
                  <a:lnTo>
                    <a:pt x="85759" y="1135728"/>
                  </a:lnTo>
                  <a:lnTo>
                    <a:pt x="50633" y="1108980"/>
                  </a:lnTo>
                  <a:lnTo>
                    <a:pt x="22790" y="1072674"/>
                  </a:lnTo>
                  <a:lnTo>
                    <a:pt x="5457" y="1030253"/>
                  </a:lnTo>
                  <a:lnTo>
                    <a:pt x="0" y="986263"/>
                  </a:lnTo>
                  <a:lnTo>
                    <a:pt x="5822" y="942928"/>
                  </a:lnTo>
                  <a:lnTo>
                    <a:pt x="22328" y="902473"/>
                  </a:lnTo>
                  <a:lnTo>
                    <a:pt x="48921" y="867125"/>
                  </a:lnTo>
                  <a:lnTo>
                    <a:pt x="85008" y="839108"/>
                  </a:lnTo>
                  <a:lnTo>
                    <a:pt x="1489767" y="22943"/>
                  </a:lnTo>
                  <a:lnTo>
                    <a:pt x="1531922" y="5501"/>
                  </a:lnTo>
                  <a:lnTo>
                    <a:pt x="1575642" y="0"/>
                  </a:lnTo>
                  <a:lnTo>
                    <a:pt x="1618712" y="5845"/>
                  </a:lnTo>
                  <a:lnTo>
                    <a:pt x="1658917" y="22446"/>
                  </a:lnTo>
                  <a:lnTo>
                    <a:pt x="1694042" y="49209"/>
                  </a:lnTo>
                  <a:lnTo>
                    <a:pt x="1721873" y="85541"/>
                  </a:lnTo>
                  <a:lnTo>
                    <a:pt x="1739204" y="127943"/>
                  </a:lnTo>
                  <a:lnTo>
                    <a:pt x="1744668" y="171926"/>
                  </a:lnTo>
                  <a:lnTo>
                    <a:pt x="1738856" y="215262"/>
                  </a:lnTo>
                  <a:lnTo>
                    <a:pt x="1722361" y="255721"/>
                  </a:lnTo>
                  <a:lnTo>
                    <a:pt x="1695776" y="291075"/>
                  </a:lnTo>
                  <a:lnTo>
                    <a:pt x="1659693" y="31909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9229681" y="4710163"/>
              <a:ext cx="1581150" cy="1063625"/>
            </a:xfrm>
            <a:custGeom>
              <a:avLst/>
              <a:gdLst/>
              <a:ahLst/>
              <a:cxnLst/>
              <a:rect l="l" t="t" r="r" b="b"/>
              <a:pathLst>
                <a:path w="1581150" h="1063625">
                  <a:moveTo>
                    <a:pt x="1495890" y="319083"/>
                  </a:moveTo>
                  <a:lnTo>
                    <a:pt x="254884" y="1040062"/>
                  </a:lnTo>
                  <a:lnTo>
                    <a:pt x="212734" y="1057504"/>
                  </a:lnTo>
                  <a:lnTo>
                    <a:pt x="169024" y="1063007"/>
                  </a:lnTo>
                  <a:lnTo>
                    <a:pt x="125965" y="1057165"/>
                  </a:lnTo>
                  <a:lnTo>
                    <a:pt x="85766" y="1040574"/>
                  </a:lnTo>
                  <a:lnTo>
                    <a:pt x="50639" y="1013825"/>
                  </a:lnTo>
                  <a:lnTo>
                    <a:pt x="22792" y="977514"/>
                  </a:lnTo>
                  <a:lnTo>
                    <a:pt x="5458" y="935073"/>
                  </a:lnTo>
                  <a:lnTo>
                    <a:pt x="0" y="891072"/>
                  </a:lnTo>
                  <a:lnTo>
                    <a:pt x="5818" y="847736"/>
                  </a:lnTo>
                  <a:lnTo>
                    <a:pt x="22318" y="807289"/>
                  </a:lnTo>
                  <a:lnTo>
                    <a:pt x="48901" y="771956"/>
                  </a:lnTo>
                  <a:lnTo>
                    <a:pt x="84971" y="743961"/>
                  </a:lnTo>
                  <a:lnTo>
                    <a:pt x="1325964" y="22931"/>
                  </a:lnTo>
                  <a:lnTo>
                    <a:pt x="1368123" y="5493"/>
                  </a:lnTo>
                  <a:lnTo>
                    <a:pt x="1411844" y="0"/>
                  </a:lnTo>
                  <a:lnTo>
                    <a:pt x="1454914" y="5853"/>
                  </a:lnTo>
                  <a:lnTo>
                    <a:pt x="1495117" y="22457"/>
                  </a:lnTo>
                  <a:lnTo>
                    <a:pt x="1530240" y="49215"/>
                  </a:lnTo>
                  <a:lnTo>
                    <a:pt x="1558069" y="85530"/>
                  </a:lnTo>
                  <a:lnTo>
                    <a:pt x="1575405" y="127950"/>
                  </a:lnTo>
                  <a:lnTo>
                    <a:pt x="1580870" y="171938"/>
                  </a:lnTo>
                  <a:lnTo>
                    <a:pt x="1575057" y="215270"/>
                  </a:lnTo>
                  <a:lnTo>
                    <a:pt x="1558560" y="255721"/>
                  </a:lnTo>
                  <a:lnTo>
                    <a:pt x="1531974" y="291067"/>
                  </a:lnTo>
                  <a:lnTo>
                    <a:pt x="1495890" y="31908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550026" y="2640735"/>
              <a:ext cx="1744980" cy="1158240"/>
            </a:xfrm>
            <a:custGeom>
              <a:avLst/>
              <a:gdLst/>
              <a:ahLst/>
              <a:cxnLst/>
              <a:rect l="l" t="t" r="r" b="b"/>
              <a:pathLst>
                <a:path w="1744979" h="1158239">
                  <a:moveTo>
                    <a:pt x="1489767" y="22943"/>
                  </a:moveTo>
                  <a:lnTo>
                    <a:pt x="84957" y="839070"/>
                  </a:lnTo>
                  <a:lnTo>
                    <a:pt x="48877" y="867090"/>
                  </a:lnTo>
                  <a:lnTo>
                    <a:pt x="22298" y="902445"/>
                  </a:lnTo>
                  <a:lnTo>
                    <a:pt x="5809" y="942909"/>
                  </a:lnTo>
                  <a:lnTo>
                    <a:pt x="0" y="986253"/>
                  </a:lnTo>
                  <a:lnTo>
                    <a:pt x="5459" y="1030250"/>
                  </a:lnTo>
                  <a:lnTo>
                    <a:pt x="22778" y="1072674"/>
                  </a:lnTo>
                  <a:lnTo>
                    <a:pt x="50625" y="1108985"/>
                  </a:lnTo>
                  <a:lnTo>
                    <a:pt x="85753" y="1135733"/>
                  </a:lnTo>
                  <a:lnTo>
                    <a:pt x="125952" y="1152325"/>
                  </a:lnTo>
                  <a:lnTo>
                    <a:pt x="169014" y="1158167"/>
                  </a:lnTo>
                  <a:lnTo>
                    <a:pt x="212727" y="1152663"/>
                  </a:lnTo>
                  <a:lnTo>
                    <a:pt x="254883" y="1135221"/>
                  </a:lnTo>
                  <a:lnTo>
                    <a:pt x="1659693" y="319056"/>
                  </a:lnTo>
                  <a:lnTo>
                    <a:pt x="1695776" y="291039"/>
                  </a:lnTo>
                  <a:lnTo>
                    <a:pt x="1722360" y="255693"/>
                  </a:lnTo>
                  <a:lnTo>
                    <a:pt x="1738854" y="215243"/>
                  </a:lnTo>
                  <a:lnTo>
                    <a:pt x="1744664" y="171917"/>
                  </a:lnTo>
                  <a:lnTo>
                    <a:pt x="1739197" y="127940"/>
                  </a:lnTo>
                  <a:lnTo>
                    <a:pt x="1721860" y="85541"/>
                  </a:lnTo>
                  <a:lnTo>
                    <a:pt x="1694031" y="49209"/>
                  </a:lnTo>
                  <a:lnTo>
                    <a:pt x="1658908" y="22446"/>
                  </a:lnTo>
                  <a:lnTo>
                    <a:pt x="1618706" y="5845"/>
                  </a:lnTo>
                  <a:lnTo>
                    <a:pt x="1575639" y="0"/>
                  </a:lnTo>
                  <a:lnTo>
                    <a:pt x="1531921" y="5501"/>
                  </a:lnTo>
                  <a:lnTo>
                    <a:pt x="1489767" y="2294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8550044" y="3655483"/>
              <a:ext cx="1357630" cy="933450"/>
            </a:xfrm>
            <a:custGeom>
              <a:avLst/>
              <a:gdLst/>
              <a:ahLst/>
              <a:cxnLst/>
              <a:rect l="l" t="t" r="r" b="b"/>
              <a:pathLst>
                <a:path w="1357629" h="933450">
                  <a:moveTo>
                    <a:pt x="1102431" y="22943"/>
                  </a:moveTo>
                  <a:lnTo>
                    <a:pt x="84971" y="614026"/>
                  </a:lnTo>
                  <a:lnTo>
                    <a:pt x="48901" y="642042"/>
                  </a:lnTo>
                  <a:lnTo>
                    <a:pt x="22318" y="677390"/>
                  </a:lnTo>
                  <a:lnTo>
                    <a:pt x="5818" y="717845"/>
                  </a:lnTo>
                  <a:lnTo>
                    <a:pt x="0" y="761186"/>
                  </a:lnTo>
                  <a:lnTo>
                    <a:pt x="5458" y="805189"/>
                  </a:lnTo>
                  <a:lnTo>
                    <a:pt x="22792" y="847630"/>
                  </a:lnTo>
                  <a:lnTo>
                    <a:pt x="50639" y="883923"/>
                  </a:lnTo>
                  <a:lnTo>
                    <a:pt x="85766" y="910667"/>
                  </a:lnTo>
                  <a:lnTo>
                    <a:pt x="125965" y="927262"/>
                  </a:lnTo>
                  <a:lnTo>
                    <a:pt x="169024" y="933111"/>
                  </a:lnTo>
                  <a:lnTo>
                    <a:pt x="212734" y="927616"/>
                  </a:lnTo>
                  <a:lnTo>
                    <a:pt x="254884" y="910177"/>
                  </a:lnTo>
                  <a:lnTo>
                    <a:pt x="1272357" y="319056"/>
                  </a:lnTo>
                  <a:lnTo>
                    <a:pt x="1308422" y="291053"/>
                  </a:lnTo>
                  <a:lnTo>
                    <a:pt x="1335002" y="255710"/>
                  </a:lnTo>
                  <a:lnTo>
                    <a:pt x="1351499" y="215257"/>
                  </a:lnTo>
                  <a:lnTo>
                    <a:pt x="1357317" y="171925"/>
                  </a:lnTo>
                  <a:lnTo>
                    <a:pt x="1351857" y="127943"/>
                  </a:lnTo>
                  <a:lnTo>
                    <a:pt x="1334524" y="85541"/>
                  </a:lnTo>
                  <a:lnTo>
                    <a:pt x="1306682" y="49209"/>
                  </a:lnTo>
                  <a:lnTo>
                    <a:pt x="1271555" y="22446"/>
                  </a:lnTo>
                  <a:lnTo>
                    <a:pt x="1231356" y="5845"/>
                  </a:lnTo>
                  <a:lnTo>
                    <a:pt x="1188294" y="0"/>
                  </a:lnTo>
                  <a:lnTo>
                    <a:pt x="1144583" y="5501"/>
                  </a:lnTo>
                  <a:lnTo>
                    <a:pt x="1102431" y="2294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0911983" y="4220118"/>
              <a:ext cx="742315" cy="575945"/>
            </a:xfrm>
            <a:custGeom>
              <a:avLst/>
              <a:gdLst/>
              <a:ahLst/>
              <a:cxnLst/>
              <a:rect l="l" t="t" r="r" b="b"/>
              <a:pathLst>
                <a:path w="742315" h="575945">
                  <a:moveTo>
                    <a:pt x="487179" y="22931"/>
                  </a:moveTo>
                  <a:lnTo>
                    <a:pt x="84970" y="256586"/>
                  </a:lnTo>
                  <a:lnTo>
                    <a:pt x="48888" y="284602"/>
                  </a:lnTo>
                  <a:lnTo>
                    <a:pt x="22303" y="319948"/>
                  </a:lnTo>
                  <a:lnTo>
                    <a:pt x="5809" y="360399"/>
                  </a:lnTo>
                  <a:lnTo>
                    <a:pt x="0" y="403731"/>
                  </a:lnTo>
                  <a:lnTo>
                    <a:pt x="5467" y="447719"/>
                  </a:lnTo>
                  <a:lnTo>
                    <a:pt x="22804" y="490139"/>
                  </a:lnTo>
                  <a:lnTo>
                    <a:pt x="50633" y="526454"/>
                  </a:lnTo>
                  <a:lnTo>
                    <a:pt x="85756" y="553212"/>
                  </a:lnTo>
                  <a:lnTo>
                    <a:pt x="125958" y="569816"/>
                  </a:lnTo>
                  <a:lnTo>
                    <a:pt x="169025" y="575669"/>
                  </a:lnTo>
                  <a:lnTo>
                    <a:pt x="212742" y="570176"/>
                  </a:lnTo>
                  <a:lnTo>
                    <a:pt x="254896" y="552737"/>
                  </a:lnTo>
                  <a:lnTo>
                    <a:pt x="657105" y="319083"/>
                  </a:lnTo>
                  <a:lnTo>
                    <a:pt x="693170" y="291067"/>
                  </a:lnTo>
                  <a:lnTo>
                    <a:pt x="719749" y="255721"/>
                  </a:lnTo>
                  <a:lnTo>
                    <a:pt x="736247" y="215270"/>
                  </a:lnTo>
                  <a:lnTo>
                    <a:pt x="742064" y="171938"/>
                  </a:lnTo>
                  <a:lnTo>
                    <a:pt x="736605" y="127950"/>
                  </a:lnTo>
                  <a:lnTo>
                    <a:pt x="719272" y="85530"/>
                  </a:lnTo>
                  <a:lnTo>
                    <a:pt x="691426" y="49215"/>
                  </a:lnTo>
                  <a:lnTo>
                    <a:pt x="656294" y="22457"/>
                  </a:lnTo>
                  <a:lnTo>
                    <a:pt x="616089" y="5853"/>
                  </a:lnTo>
                  <a:lnTo>
                    <a:pt x="573025" y="0"/>
                  </a:lnTo>
                  <a:lnTo>
                    <a:pt x="529317" y="5493"/>
                  </a:lnTo>
                  <a:lnTo>
                    <a:pt x="487179" y="2293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8550021" y="4673936"/>
              <a:ext cx="963930" cy="704850"/>
            </a:xfrm>
            <a:custGeom>
              <a:avLst/>
              <a:gdLst/>
              <a:ahLst/>
              <a:cxnLst/>
              <a:rect l="l" t="t" r="r" b="b"/>
              <a:pathLst>
                <a:path w="963929" h="704850">
                  <a:moveTo>
                    <a:pt x="708739" y="22933"/>
                  </a:moveTo>
                  <a:lnTo>
                    <a:pt x="85017" y="385302"/>
                  </a:lnTo>
                  <a:lnTo>
                    <a:pt x="48930" y="413319"/>
                  </a:lnTo>
                  <a:lnTo>
                    <a:pt x="22334" y="448667"/>
                  </a:lnTo>
                  <a:lnTo>
                    <a:pt x="5825" y="489120"/>
                  </a:lnTo>
                  <a:lnTo>
                    <a:pt x="0" y="532453"/>
                  </a:lnTo>
                  <a:lnTo>
                    <a:pt x="5455" y="576440"/>
                  </a:lnTo>
                  <a:lnTo>
                    <a:pt x="22787" y="618855"/>
                  </a:lnTo>
                  <a:lnTo>
                    <a:pt x="50638" y="655185"/>
                  </a:lnTo>
                  <a:lnTo>
                    <a:pt x="85775" y="681941"/>
                  </a:lnTo>
                  <a:lnTo>
                    <a:pt x="125986" y="698532"/>
                  </a:lnTo>
                  <a:lnTo>
                    <a:pt x="169057" y="704369"/>
                  </a:lnTo>
                  <a:lnTo>
                    <a:pt x="212776" y="698860"/>
                  </a:lnTo>
                  <a:lnTo>
                    <a:pt x="254930" y="681416"/>
                  </a:lnTo>
                  <a:lnTo>
                    <a:pt x="878653" y="319085"/>
                  </a:lnTo>
                  <a:lnTo>
                    <a:pt x="914723" y="291069"/>
                  </a:lnTo>
                  <a:lnTo>
                    <a:pt x="941306" y="255721"/>
                  </a:lnTo>
                  <a:lnTo>
                    <a:pt x="957806" y="215265"/>
                  </a:lnTo>
                  <a:lnTo>
                    <a:pt x="963624" y="171925"/>
                  </a:lnTo>
                  <a:lnTo>
                    <a:pt x="958165" y="127922"/>
                  </a:lnTo>
                  <a:lnTo>
                    <a:pt x="940832" y="85481"/>
                  </a:lnTo>
                  <a:lnTo>
                    <a:pt x="913003" y="49188"/>
                  </a:lnTo>
                  <a:lnTo>
                    <a:pt x="877880" y="22444"/>
                  </a:lnTo>
                  <a:lnTo>
                    <a:pt x="837678" y="5849"/>
                  </a:lnTo>
                  <a:lnTo>
                    <a:pt x="794611" y="0"/>
                  </a:lnTo>
                  <a:lnTo>
                    <a:pt x="750893" y="5495"/>
                  </a:lnTo>
                  <a:lnTo>
                    <a:pt x="708739" y="2293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35660" y="3922014"/>
            <a:ext cx="4962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71930" algn="l"/>
                <a:tab pos="1694814" algn="l"/>
              </a:tabLst>
              <a:defRPr/>
            </a:pPr>
            <a:r>
              <a:rPr kumimoji="0" sz="1800" b="1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/>
                <a:cs typeface="Aptos ExtraBold"/>
              </a:rPr>
              <a:t>ROAD</a:t>
            </a:r>
            <a:r>
              <a:rPr kumimoji="0" sz="1800" b="1" i="0" u="none" strike="noStrike" kern="0" cap="none" spc="3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/>
                <a:cs typeface="Aptos ExtraBold"/>
              </a:rPr>
              <a:t> </a:t>
            </a:r>
            <a:r>
              <a:rPr kumimoji="0" sz="1800" b="1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/>
                <a:cs typeface="Aptos ExtraBold"/>
              </a:rPr>
              <a:t>MAP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/>
                <a:cs typeface="Aptos ExtraBold"/>
              </a:rPr>
              <a:t>	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/>
                <a:cs typeface="Aptos ExtraBold"/>
              </a:rPr>
              <a:t>|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/>
                <a:cs typeface="Aptos ExtraBold"/>
              </a:rPr>
              <a:t>	</a:t>
            </a:r>
            <a:r>
              <a:rPr kumimoji="0" sz="1800" b="1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/>
                <a:cs typeface="Aptos ExtraBold"/>
              </a:rPr>
              <a:t>TUESDAY,</a:t>
            </a:r>
            <a:r>
              <a:rPr kumimoji="0" sz="1800" b="1" i="0" u="none" strike="noStrike" kern="0" cap="none" spc="3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/>
                <a:cs typeface="Aptos ExtraBold"/>
              </a:rPr>
              <a:t> </a:t>
            </a:r>
            <a:r>
              <a:rPr kumimoji="0" sz="1800" b="1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/>
                <a:cs typeface="Aptos ExtraBold"/>
              </a:rPr>
              <a:t>APRIL</a:t>
            </a:r>
            <a:r>
              <a:rPr kumimoji="0" sz="1800" b="1" i="0" u="none" strike="noStrike" kern="0" cap="none" spc="3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/>
                <a:cs typeface="Aptos ExtraBold"/>
              </a:rPr>
              <a:t> </a:t>
            </a:r>
            <a:r>
              <a:rPr kumimoji="0" sz="1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/>
                <a:cs typeface="Aptos ExtraBold"/>
              </a:rPr>
              <a:t>1ST,</a:t>
            </a:r>
            <a:r>
              <a:rPr kumimoji="0" sz="1800" b="1" i="0" u="none" strike="noStrike" kern="0" cap="none" spc="3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/>
                <a:cs typeface="Aptos ExtraBold"/>
              </a:rPr>
              <a:t> </a:t>
            </a:r>
            <a:r>
              <a:rPr kumimoji="0" sz="1800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/>
                <a:cs typeface="Aptos ExtraBold"/>
              </a:rPr>
              <a:t>2025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ExtraBold"/>
              <a:cs typeface="Aptos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2" y="1231894"/>
            <a:ext cx="10448290" cy="749300"/>
          </a:xfrm>
          <a:custGeom>
            <a:avLst/>
            <a:gdLst/>
            <a:ahLst/>
            <a:cxnLst/>
            <a:rect l="l" t="t" r="r" b="b"/>
            <a:pathLst>
              <a:path w="10448290" h="749300">
                <a:moveTo>
                  <a:pt x="10296144" y="0"/>
                </a:moveTo>
                <a:lnTo>
                  <a:pt x="49263" y="0"/>
                </a:lnTo>
                <a:lnTo>
                  <a:pt x="30089" y="3816"/>
                </a:lnTo>
                <a:lnTo>
                  <a:pt x="14430" y="14224"/>
                </a:lnTo>
                <a:lnTo>
                  <a:pt x="3871" y="29660"/>
                </a:lnTo>
                <a:lnTo>
                  <a:pt x="0" y="48564"/>
                </a:lnTo>
                <a:lnTo>
                  <a:pt x="0" y="599795"/>
                </a:lnTo>
                <a:lnTo>
                  <a:pt x="7725" y="647018"/>
                </a:lnTo>
                <a:lnTo>
                  <a:pt x="29237" y="688030"/>
                </a:lnTo>
                <a:lnTo>
                  <a:pt x="62040" y="720372"/>
                </a:lnTo>
                <a:lnTo>
                  <a:pt x="103638" y="741581"/>
                </a:lnTo>
                <a:lnTo>
                  <a:pt x="151536" y="749198"/>
                </a:lnTo>
                <a:lnTo>
                  <a:pt x="10296144" y="749198"/>
                </a:lnTo>
                <a:lnTo>
                  <a:pt x="10344041" y="741581"/>
                </a:lnTo>
                <a:lnTo>
                  <a:pt x="10385640" y="720372"/>
                </a:lnTo>
                <a:lnTo>
                  <a:pt x="10418443" y="688030"/>
                </a:lnTo>
                <a:lnTo>
                  <a:pt x="10439955" y="647018"/>
                </a:lnTo>
                <a:lnTo>
                  <a:pt x="10447680" y="599795"/>
                </a:lnTo>
                <a:lnTo>
                  <a:pt x="10447680" y="149402"/>
                </a:lnTo>
                <a:lnTo>
                  <a:pt x="10439955" y="102180"/>
                </a:lnTo>
                <a:lnTo>
                  <a:pt x="10418443" y="61167"/>
                </a:lnTo>
                <a:lnTo>
                  <a:pt x="10385640" y="28826"/>
                </a:lnTo>
                <a:lnTo>
                  <a:pt x="10344041" y="7616"/>
                </a:lnTo>
                <a:lnTo>
                  <a:pt x="10296144" y="0"/>
                </a:lnTo>
                <a:close/>
              </a:path>
            </a:pathLst>
          </a:custGeom>
          <a:solidFill>
            <a:srgbClr val="91C84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7087" y="352078"/>
            <a:ext cx="10401300" cy="7772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459"/>
              </a:spcBef>
            </a:pPr>
            <a:r>
              <a:rPr sz="2600" dirty="0"/>
              <a:t>The</a:t>
            </a:r>
            <a:r>
              <a:rPr sz="2600" spc="-80" dirty="0"/>
              <a:t> </a:t>
            </a:r>
            <a:r>
              <a:rPr sz="2600" spc="-60" dirty="0"/>
              <a:t>P&amp;T</a:t>
            </a:r>
            <a:r>
              <a:rPr sz="2600" spc="-70" dirty="0"/>
              <a:t> </a:t>
            </a:r>
            <a:r>
              <a:rPr sz="2600" dirty="0"/>
              <a:t>Review</a:t>
            </a:r>
            <a:r>
              <a:rPr sz="2600" spc="-75" dirty="0"/>
              <a:t> </a:t>
            </a:r>
            <a:r>
              <a:rPr sz="2600" dirty="0"/>
              <a:t>Roadmap</a:t>
            </a:r>
            <a:r>
              <a:rPr sz="2600" spc="-75" dirty="0"/>
              <a:t> </a:t>
            </a:r>
            <a:r>
              <a:rPr sz="2600" dirty="0"/>
              <a:t>for</a:t>
            </a:r>
            <a:r>
              <a:rPr sz="2600" spc="-75" dirty="0"/>
              <a:t> </a:t>
            </a:r>
            <a:r>
              <a:rPr sz="2600" dirty="0"/>
              <a:t>Digital</a:t>
            </a:r>
            <a:r>
              <a:rPr sz="2600" spc="-75" dirty="0"/>
              <a:t> </a:t>
            </a:r>
            <a:r>
              <a:rPr sz="2600" spc="-10" dirty="0"/>
              <a:t>Therapeutics</a:t>
            </a:r>
            <a:r>
              <a:rPr sz="2600" spc="-70" dirty="0"/>
              <a:t> </a:t>
            </a:r>
            <a:r>
              <a:rPr sz="2600" spc="-10" dirty="0"/>
              <a:t>(DTx),</a:t>
            </a:r>
            <a:r>
              <a:rPr sz="2600" spc="-70" dirty="0"/>
              <a:t> </a:t>
            </a:r>
            <a:r>
              <a:rPr sz="2600" dirty="0"/>
              <a:t>as</a:t>
            </a:r>
            <a:r>
              <a:rPr sz="2600" spc="-70" dirty="0"/>
              <a:t> </a:t>
            </a:r>
            <a:r>
              <a:rPr sz="2600" dirty="0"/>
              <a:t>outlined</a:t>
            </a:r>
            <a:r>
              <a:rPr sz="2600" spc="-75" dirty="0"/>
              <a:t> </a:t>
            </a:r>
            <a:r>
              <a:rPr sz="2600" spc="-25" dirty="0"/>
              <a:t>in </a:t>
            </a:r>
            <a:r>
              <a:rPr sz="2600" dirty="0"/>
              <a:t>the</a:t>
            </a:r>
            <a:r>
              <a:rPr sz="2600" spc="-70" dirty="0"/>
              <a:t> </a:t>
            </a:r>
            <a:r>
              <a:rPr sz="2600" dirty="0"/>
              <a:t>AMCP</a:t>
            </a:r>
            <a:r>
              <a:rPr sz="2600" spc="-65" dirty="0"/>
              <a:t> </a:t>
            </a:r>
            <a:r>
              <a:rPr sz="2600" dirty="0"/>
              <a:t>Format</a:t>
            </a:r>
            <a:r>
              <a:rPr sz="2600" spc="-65" dirty="0"/>
              <a:t> </a:t>
            </a:r>
            <a:r>
              <a:rPr sz="2600" dirty="0"/>
              <a:t>5.0,</a:t>
            </a:r>
            <a:r>
              <a:rPr sz="2600" spc="-60" dirty="0"/>
              <a:t> </a:t>
            </a:r>
            <a:r>
              <a:rPr sz="2600" dirty="0"/>
              <a:t>includes</a:t>
            </a:r>
            <a:r>
              <a:rPr sz="2600" spc="-60" dirty="0"/>
              <a:t> </a:t>
            </a:r>
            <a:r>
              <a:rPr sz="2600" dirty="0"/>
              <a:t>the</a:t>
            </a:r>
            <a:r>
              <a:rPr sz="2600" spc="-65" dirty="0"/>
              <a:t> </a:t>
            </a:r>
            <a:r>
              <a:rPr sz="2600" spc="-10" dirty="0"/>
              <a:t>following</a:t>
            </a:r>
            <a:r>
              <a:rPr sz="2600" spc="-65" dirty="0"/>
              <a:t> </a:t>
            </a:r>
            <a:r>
              <a:rPr sz="2600" dirty="0"/>
              <a:t>key</a:t>
            </a:r>
            <a:r>
              <a:rPr sz="2600" spc="-65" dirty="0"/>
              <a:t> </a:t>
            </a:r>
            <a:r>
              <a:rPr sz="2600" spc="-10" dirty="0"/>
              <a:t>considerations:</a:t>
            </a:r>
            <a:endParaRPr sz="2600"/>
          </a:p>
        </p:txBody>
      </p:sp>
      <p:grpSp>
        <p:nvGrpSpPr>
          <p:cNvPr id="4" name="object 4"/>
          <p:cNvGrpSpPr/>
          <p:nvPr/>
        </p:nvGrpSpPr>
        <p:grpSpPr>
          <a:xfrm>
            <a:off x="-4762" y="6117969"/>
            <a:ext cx="11741785" cy="744855"/>
            <a:chOff x="-4762" y="6117969"/>
            <a:chExt cx="11741785" cy="744855"/>
          </a:xfrm>
        </p:grpSpPr>
        <p:sp>
          <p:nvSpPr>
            <p:cNvPr id="5" name="object 5"/>
            <p:cNvSpPr/>
            <p:nvPr/>
          </p:nvSpPr>
          <p:spPr>
            <a:xfrm>
              <a:off x="10347579" y="6368605"/>
              <a:ext cx="814069" cy="259079"/>
            </a:xfrm>
            <a:custGeom>
              <a:avLst/>
              <a:gdLst/>
              <a:ahLst/>
              <a:cxnLst/>
              <a:rect l="l" t="t" r="r" b="b"/>
              <a:pathLst>
                <a:path w="814070" h="259079">
                  <a:moveTo>
                    <a:pt x="236080" y="229679"/>
                  </a:moveTo>
                  <a:lnTo>
                    <a:pt x="235229" y="226250"/>
                  </a:lnTo>
                  <a:lnTo>
                    <a:pt x="233603" y="223012"/>
                  </a:lnTo>
                  <a:lnTo>
                    <a:pt x="223481" y="200507"/>
                  </a:lnTo>
                  <a:lnTo>
                    <a:pt x="202971" y="154952"/>
                  </a:lnTo>
                  <a:lnTo>
                    <a:pt x="166458" y="73850"/>
                  </a:lnTo>
                  <a:lnTo>
                    <a:pt x="151257" y="40081"/>
                  </a:lnTo>
                  <a:lnTo>
                    <a:pt x="151257" y="154952"/>
                  </a:lnTo>
                  <a:lnTo>
                    <a:pt x="84823" y="154952"/>
                  </a:lnTo>
                  <a:lnTo>
                    <a:pt x="118033" y="73850"/>
                  </a:lnTo>
                  <a:lnTo>
                    <a:pt x="151257" y="154952"/>
                  </a:lnTo>
                  <a:lnTo>
                    <a:pt x="151257" y="40081"/>
                  </a:lnTo>
                  <a:lnTo>
                    <a:pt x="131622" y="4927"/>
                  </a:lnTo>
                  <a:lnTo>
                    <a:pt x="118033" y="1460"/>
                  </a:lnTo>
                  <a:lnTo>
                    <a:pt x="110794" y="2336"/>
                  </a:lnTo>
                  <a:lnTo>
                    <a:pt x="104673" y="4927"/>
                  </a:lnTo>
                  <a:lnTo>
                    <a:pt x="99745" y="9182"/>
                  </a:lnTo>
                  <a:lnTo>
                    <a:pt x="96062" y="15113"/>
                  </a:lnTo>
                  <a:lnTo>
                    <a:pt x="2489" y="223012"/>
                  </a:lnTo>
                  <a:lnTo>
                    <a:pt x="863" y="226250"/>
                  </a:lnTo>
                  <a:lnTo>
                    <a:pt x="0" y="229679"/>
                  </a:lnTo>
                  <a:lnTo>
                    <a:pt x="0" y="233108"/>
                  </a:lnTo>
                  <a:lnTo>
                    <a:pt x="1676" y="241858"/>
                  </a:lnTo>
                  <a:lnTo>
                    <a:pt x="6489" y="249580"/>
                  </a:lnTo>
                  <a:lnTo>
                    <a:pt x="14173" y="255066"/>
                  </a:lnTo>
                  <a:lnTo>
                    <a:pt x="24434" y="257162"/>
                  </a:lnTo>
                  <a:lnTo>
                    <a:pt x="32499" y="255917"/>
                  </a:lnTo>
                  <a:lnTo>
                    <a:pt x="65976" y="200507"/>
                  </a:lnTo>
                  <a:lnTo>
                    <a:pt x="170103" y="200507"/>
                  </a:lnTo>
                  <a:lnTo>
                    <a:pt x="190144" y="243370"/>
                  </a:lnTo>
                  <a:lnTo>
                    <a:pt x="211645" y="257162"/>
                  </a:lnTo>
                  <a:lnTo>
                    <a:pt x="221919" y="255066"/>
                  </a:lnTo>
                  <a:lnTo>
                    <a:pt x="229603" y="249580"/>
                  </a:lnTo>
                  <a:lnTo>
                    <a:pt x="234416" y="241858"/>
                  </a:lnTo>
                  <a:lnTo>
                    <a:pt x="236080" y="233108"/>
                  </a:lnTo>
                  <a:lnTo>
                    <a:pt x="236080" y="229679"/>
                  </a:lnTo>
                  <a:close/>
                </a:path>
                <a:path w="814070" h="259079">
                  <a:moveTo>
                    <a:pt x="540219" y="25882"/>
                  </a:moveTo>
                  <a:lnTo>
                    <a:pt x="538454" y="15913"/>
                  </a:lnTo>
                  <a:lnTo>
                    <a:pt x="533476" y="8204"/>
                  </a:lnTo>
                  <a:lnTo>
                    <a:pt x="525754" y="3225"/>
                  </a:lnTo>
                  <a:lnTo>
                    <a:pt x="515785" y="1473"/>
                  </a:lnTo>
                  <a:lnTo>
                    <a:pt x="508927" y="2489"/>
                  </a:lnTo>
                  <a:lnTo>
                    <a:pt x="502754" y="5435"/>
                  </a:lnTo>
                  <a:lnTo>
                    <a:pt x="497522" y="10147"/>
                  </a:lnTo>
                  <a:lnTo>
                    <a:pt x="493496" y="16459"/>
                  </a:lnTo>
                  <a:lnTo>
                    <a:pt x="414489" y="181813"/>
                  </a:lnTo>
                  <a:lnTo>
                    <a:pt x="334683" y="16294"/>
                  </a:lnTo>
                  <a:lnTo>
                    <a:pt x="330200" y="9766"/>
                  </a:lnTo>
                  <a:lnTo>
                    <a:pt x="324980" y="5143"/>
                  </a:lnTo>
                  <a:lnTo>
                    <a:pt x="318960" y="2387"/>
                  </a:lnTo>
                  <a:lnTo>
                    <a:pt x="312127" y="1473"/>
                  </a:lnTo>
                  <a:lnTo>
                    <a:pt x="302666" y="3327"/>
                  </a:lnTo>
                  <a:lnTo>
                    <a:pt x="295021" y="8432"/>
                  </a:lnTo>
                  <a:lnTo>
                    <a:pt x="289902" y="16078"/>
                  </a:lnTo>
                  <a:lnTo>
                    <a:pt x="288048" y="25527"/>
                  </a:lnTo>
                  <a:lnTo>
                    <a:pt x="288048" y="232752"/>
                  </a:lnTo>
                  <a:lnTo>
                    <a:pt x="289966" y="242150"/>
                  </a:lnTo>
                  <a:lnTo>
                    <a:pt x="295186" y="249923"/>
                  </a:lnTo>
                  <a:lnTo>
                    <a:pt x="302856" y="255219"/>
                  </a:lnTo>
                  <a:lnTo>
                    <a:pt x="312127" y="257175"/>
                  </a:lnTo>
                  <a:lnTo>
                    <a:pt x="321525" y="255219"/>
                  </a:lnTo>
                  <a:lnTo>
                    <a:pt x="329298" y="249923"/>
                  </a:lnTo>
                  <a:lnTo>
                    <a:pt x="334594" y="242150"/>
                  </a:lnTo>
                  <a:lnTo>
                    <a:pt x="336562" y="232752"/>
                  </a:lnTo>
                  <a:lnTo>
                    <a:pt x="336562" y="125564"/>
                  </a:lnTo>
                  <a:lnTo>
                    <a:pt x="393331" y="243700"/>
                  </a:lnTo>
                  <a:lnTo>
                    <a:pt x="397929" y="252895"/>
                  </a:lnTo>
                  <a:lnTo>
                    <a:pt x="404660" y="257175"/>
                  </a:lnTo>
                  <a:lnTo>
                    <a:pt x="424002" y="257175"/>
                  </a:lnTo>
                  <a:lnTo>
                    <a:pt x="431533" y="252374"/>
                  </a:lnTo>
                  <a:lnTo>
                    <a:pt x="491718" y="125717"/>
                  </a:lnTo>
                  <a:lnTo>
                    <a:pt x="491718" y="233121"/>
                  </a:lnTo>
                  <a:lnTo>
                    <a:pt x="493610" y="242468"/>
                  </a:lnTo>
                  <a:lnTo>
                    <a:pt x="498767" y="250113"/>
                  </a:lnTo>
                  <a:lnTo>
                    <a:pt x="506425" y="255270"/>
                  </a:lnTo>
                  <a:lnTo>
                    <a:pt x="515785" y="257175"/>
                  </a:lnTo>
                  <a:lnTo>
                    <a:pt x="525373" y="255308"/>
                  </a:lnTo>
                  <a:lnTo>
                    <a:pt x="533133" y="250202"/>
                  </a:lnTo>
                  <a:lnTo>
                    <a:pt x="538327" y="242570"/>
                  </a:lnTo>
                  <a:lnTo>
                    <a:pt x="540219" y="233121"/>
                  </a:lnTo>
                  <a:lnTo>
                    <a:pt x="540219" y="25882"/>
                  </a:lnTo>
                  <a:close/>
                </a:path>
                <a:path w="814070" h="259079">
                  <a:moveTo>
                    <a:pt x="813739" y="42964"/>
                  </a:moveTo>
                  <a:lnTo>
                    <a:pt x="769099" y="8496"/>
                  </a:lnTo>
                  <a:lnTo>
                    <a:pt x="722033" y="0"/>
                  </a:lnTo>
                  <a:lnTo>
                    <a:pt x="670420" y="9499"/>
                  </a:lnTo>
                  <a:lnTo>
                    <a:pt x="630097" y="36106"/>
                  </a:lnTo>
                  <a:lnTo>
                    <a:pt x="603859" y="76987"/>
                  </a:lnTo>
                  <a:lnTo>
                    <a:pt x="594487" y="129324"/>
                  </a:lnTo>
                  <a:lnTo>
                    <a:pt x="603859" y="181648"/>
                  </a:lnTo>
                  <a:lnTo>
                    <a:pt x="630097" y="222529"/>
                  </a:lnTo>
                  <a:lnTo>
                    <a:pt x="670420" y="249135"/>
                  </a:lnTo>
                  <a:lnTo>
                    <a:pt x="722033" y="258635"/>
                  </a:lnTo>
                  <a:lnTo>
                    <a:pt x="746366" y="256451"/>
                  </a:lnTo>
                  <a:lnTo>
                    <a:pt x="789228" y="240068"/>
                  </a:lnTo>
                  <a:lnTo>
                    <a:pt x="813739" y="215671"/>
                  </a:lnTo>
                  <a:lnTo>
                    <a:pt x="813739" y="209359"/>
                  </a:lnTo>
                  <a:lnTo>
                    <a:pt x="779462" y="187528"/>
                  </a:lnTo>
                  <a:lnTo>
                    <a:pt x="763701" y="198628"/>
                  </a:lnTo>
                  <a:lnTo>
                    <a:pt x="752182" y="204851"/>
                  </a:lnTo>
                  <a:lnTo>
                    <a:pt x="738543" y="209232"/>
                  </a:lnTo>
                  <a:lnTo>
                    <a:pt x="722033" y="210883"/>
                  </a:lnTo>
                  <a:lnTo>
                    <a:pt x="691235" y="204889"/>
                  </a:lnTo>
                  <a:lnTo>
                    <a:pt x="667169" y="188112"/>
                  </a:lnTo>
                  <a:lnTo>
                    <a:pt x="651497" y="162318"/>
                  </a:lnTo>
                  <a:lnTo>
                    <a:pt x="645909" y="129324"/>
                  </a:lnTo>
                  <a:lnTo>
                    <a:pt x="651497" y="96316"/>
                  </a:lnTo>
                  <a:lnTo>
                    <a:pt x="667169" y="70523"/>
                  </a:lnTo>
                  <a:lnTo>
                    <a:pt x="691235" y="53746"/>
                  </a:lnTo>
                  <a:lnTo>
                    <a:pt x="722033" y="47752"/>
                  </a:lnTo>
                  <a:lnTo>
                    <a:pt x="738543" y="49403"/>
                  </a:lnTo>
                  <a:lnTo>
                    <a:pt x="752195" y="53784"/>
                  </a:lnTo>
                  <a:lnTo>
                    <a:pt x="763752" y="60032"/>
                  </a:lnTo>
                  <a:lnTo>
                    <a:pt x="779462" y="71107"/>
                  </a:lnTo>
                  <a:lnTo>
                    <a:pt x="784860" y="72961"/>
                  </a:lnTo>
                  <a:lnTo>
                    <a:pt x="790409" y="72961"/>
                  </a:lnTo>
                  <a:lnTo>
                    <a:pt x="799668" y="71158"/>
                  </a:lnTo>
                  <a:lnTo>
                    <a:pt x="807059" y="66179"/>
                  </a:lnTo>
                  <a:lnTo>
                    <a:pt x="811961" y="58674"/>
                  </a:lnTo>
                  <a:lnTo>
                    <a:pt x="813739" y="49276"/>
                  </a:lnTo>
                  <a:lnTo>
                    <a:pt x="813739" y="42964"/>
                  </a:lnTo>
                  <a:close/>
                </a:path>
              </a:pathLst>
            </a:custGeom>
            <a:solidFill>
              <a:srgbClr val="878A8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22428" y="6372985"/>
              <a:ext cx="207568" cy="2527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24779" y="6314383"/>
              <a:ext cx="132404" cy="966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970766" y="6368673"/>
              <a:ext cx="280035" cy="182880"/>
            </a:xfrm>
            <a:custGeom>
              <a:avLst/>
              <a:gdLst/>
              <a:ahLst/>
              <a:cxnLst/>
              <a:rect l="l" t="t" r="r" b="b"/>
              <a:pathLst>
                <a:path w="280034" h="182879">
                  <a:moveTo>
                    <a:pt x="253766" y="0"/>
                  </a:moveTo>
                  <a:lnTo>
                    <a:pt x="11515" y="138610"/>
                  </a:lnTo>
                  <a:lnTo>
                    <a:pt x="0" y="161876"/>
                  </a:lnTo>
                  <a:lnTo>
                    <a:pt x="2955" y="170729"/>
                  </a:lnTo>
                  <a:lnTo>
                    <a:pt x="9092" y="177726"/>
                  </a:lnTo>
                  <a:lnTo>
                    <a:pt x="17141" y="181676"/>
                  </a:lnTo>
                  <a:lnTo>
                    <a:pt x="26076" y="182301"/>
                  </a:lnTo>
                  <a:lnTo>
                    <a:pt x="34871" y="179326"/>
                  </a:lnTo>
                  <a:lnTo>
                    <a:pt x="268335" y="43690"/>
                  </a:lnTo>
                  <a:lnTo>
                    <a:pt x="275292" y="37517"/>
                  </a:lnTo>
                  <a:lnTo>
                    <a:pt x="279219" y="29419"/>
                  </a:lnTo>
                  <a:lnTo>
                    <a:pt x="279840" y="20430"/>
                  </a:lnTo>
                  <a:lnTo>
                    <a:pt x="276882" y="11585"/>
                  </a:lnTo>
                  <a:lnTo>
                    <a:pt x="270745" y="4580"/>
                  </a:lnTo>
                  <a:lnTo>
                    <a:pt x="262697" y="626"/>
                  </a:lnTo>
                  <a:lnTo>
                    <a:pt x="253766" y="0"/>
                  </a:lnTo>
                  <a:close/>
                </a:path>
              </a:pathLst>
            </a:custGeom>
            <a:solidFill>
              <a:srgbClr val="14377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24214" y="6260103"/>
              <a:ext cx="426408" cy="4845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595930" y="6259925"/>
              <a:ext cx="0" cy="485140"/>
            </a:xfrm>
            <a:custGeom>
              <a:avLst/>
              <a:gdLst/>
              <a:ahLst/>
              <a:cxnLst/>
              <a:rect l="l" t="t" r="r" b="b"/>
              <a:pathLst>
                <a:path h="485140">
                  <a:moveTo>
                    <a:pt x="0" y="0"/>
                  </a:moveTo>
                  <a:lnTo>
                    <a:pt x="0" y="484949"/>
                  </a:lnTo>
                </a:path>
              </a:pathLst>
            </a:custGeom>
            <a:ln w="9525">
              <a:solidFill>
                <a:srgbClr val="878A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6122732"/>
              <a:ext cx="11732260" cy="735330"/>
            </a:xfrm>
            <a:custGeom>
              <a:avLst/>
              <a:gdLst/>
              <a:ahLst/>
              <a:cxnLst/>
              <a:rect l="l" t="t" r="r" b="b"/>
              <a:pathLst>
                <a:path w="11732260" h="735329">
                  <a:moveTo>
                    <a:pt x="0" y="0"/>
                  </a:moveTo>
                  <a:lnTo>
                    <a:pt x="11348758" y="0"/>
                  </a:lnTo>
                  <a:lnTo>
                    <a:pt x="11393422" y="2802"/>
                  </a:lnTo>
                  <a:lnTo>
                    <a:pt x="11436574" y="11001"/>
                  </a:lnTo>
                  <a:lnTo>
                    <a:pt x="11477924" y="24284"/>
                  </a:lnTo>
                  <a:lnTo>
                    <a:pt x="11517187" y="42339"/>
                  </a:lnTo>
                  <a:lnTo>
                    <a:pt x="11554075" y="64853"/>
                  </a:lnTo>
                  <a:lnTo>
                    <a:pt x="11588299" y="91514"/>
                  </a:lnTo>
                  <a:lnTo>
                    <a:pt x="11619574" y="122008"/>
                  </a:lnTo>
                  <a:lnTo>
                    <a:pt x="11647611" y="156025"/>
                  </a:lnTo>
                  <a:lnTo>
                    <a:pt x="11672123" y="193250"/>
                  </a:lnTo>
                  <a:lnTo>
                    <a:pt x="11692823" y="233371"/>
                  </a:lnTo>
                  <a:lnTo>
                    <a:pt x="11709423" y="276077"/>
                  </a:lnTo>
                  <a:lnTo>
                    <a:pt x="11721636" y="321054"/>
                  </a:lnTo>
                  <a:lnTo>
                    <a:pt x="11729175" y="367990"/>
                  </a:lnTo>
                  <a:lnTo>
                    <a:pt x="11731752" y="416572"/>
                  </a:lnTo>
                  <a:lnTo>
                    <a:pt x="11731752" y="735267"/>
                  </a:lnTo>
                </a:path>
              </a:pathLst>
            </a:custGeom>
            <a:ln w="9525">
              <a:solidFill>
                <a:srgbClr val="91C84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04800" marR="5080">
              <a:lnSpc>
                <a:spcPts val="2000"/>
              </a:lnSpc>
              <a:spcBef>
                <a:spcPts val="200"/>
              </a:spcBef>
            </a:pPr>
            <a:r>
              <a:rPr dirty="0"/>
              <a:t>This</a:t>
            </a:r>
            <a:r>
              <a:rPr spc="-35" dirty="0"/>
              <a:t> </a:t>
            </a:r>
            <a:r>
              <a:rPr dirty="0"/>
              <a:t>checklist</a:t>
            </a:r>
            <a:r>
              <a:rPr spc="-30" dirty="0"/>
              <a:t> </a:t>
            </a:r>
            <a:r>
              <a:rPr spc="-10" dirty="0"/>
              <a:t>ensures</a:t>
            </a:r>
            <a:r>
              <a:rPr spc="-30" dirty="0"/>
              <a:t> </a:t>
            </a:r>
            <a:r>
              <a:rPr dirty="0"/>
              <a:t>that</a:t>
            </a:r>
            <a:r>
              <a:rPr spc="-30" dirty="0"/>
              <a:t> </a:t>
            </a:r>
            <a:r>
              <a:rPr dirty="0"/>
              <a:t>digital</a:t>
            </a:r>
            <a:r>
              <a:rPr spc="-30" dirty="0"/>
              <a:t> </a:t>
            </a:r>
            <a:r>
              <a:rPr spc="-10" dirty="0"/>
              <a:t>therapeutics</a:t>
            </a:r>
            <a:r>
              <a:rPr spc="-30" dirty="0"/>
              <a:t> </a:t>
            </a:r>
            <a:r>
              <a:rPr spc="-10" dirty="0"/>
              <a:t>undergo</a:t>
            </a:r>
            <a:r>
              <a:rPr spc="-25" dirty="0"/>
              <a:t> </a:t>
            </a:r>
            <a:r>
              <a:rPr dirty="0"/>
              <a:t>a</a:t>
            </a:r>
            <a:r>
              <a:rPr spc="-25" dirty="0"/>
              <a:t> </a:t>
            </a:r>
            <a:r>
              <a:rPr dirty="0"/>
              <a:t>thorough</a:t>
            </a:r>
            <a:r>
              <a:rPr spc="-30" dirty="0"/>
              <a:t> </a:t>
            </a:r>
            <a:r>
              <a:rPr spc="-10" dirty="0"/>
              <a:t>evaluation</a:t>
            </a:r>
            <a:r>
              <a:rPr spc="-35" dirty="0"/>
              <a:t> </a:t>
            </a:r>
            <a:r>
              <a:rPr spc="-10" dirty="0"/>
              <a:t>comparable</a:t>
            </a:r>
            <a:r>
              <a:rPr spc="-25" dirty="0"/>
              <a:t> </a:t>
            </a:r>
            <a:r>
              <a:rPr dirty="0"/>
              <a:t>to</a:t>
            </a:r>
            <a:r>
              <a:rPr spc="-25" dirty="0"/>
              <a:t> </a:t>
            </a:r>
            <a:r>
              <a:rPr spc="-10" dirty="0"/>
              <a:t>traditional pharmaceuticals</a:t>
            </a:r>
            <a:r>
              <a:rPr spc="-20" dirty="0"/>
              <a:t> </a:t>
            </a:r>
            <a:r>
              <a:rPr dirty="0"/>
              <a:t>while</a:t>
            </a:r>
            <a:r>
              <a:rPr spc="-10" dirty="0"/>
              <a:t> addressing</a:t>
            </a:r>
            <a:r>
              <a:rPr spc="-20" dirty="0"/>
              <a:t> </a:t>
            </a:r>
            <a:r>
              <a:rPr dirty="0"/>
              <a:t>unique</a:t>
            </a:r>
            <a:r>
              <a:rPr spc="-10" dirty="0"/>
              <a:t> challenges</a:t>
            </a:r>
            <a:r>
              <a:rPr spc="-20" dirty="0"/>
              <a:t> </a:t>
            </a:r>
            <a:r>
              <a:rPr spc="-10" dirty="0"/>
              <a:t>related</a:t>
            </a:r>
            <a:r>
              <a:rPr spc="-15" dirty="0"/>
              <a:t> </a:t>
            </a:r>
            <a:r>
              <a:rPr dirty="0"/>
              <a:t>to</a:t>
            </a:r>
            <a:r>
              <a:rPr spc="-15" dirty="0"/>
              <a:t> </a:t>
            </a:r>
            <a:r>
              <a:rPr spc="-20" dirty="0"/>
              <a:t>software-</a:t>
            </a:r>
            <a:r>
              <a:rPr dirty="0"/>
              <a:t>based</a:t>
            </a:r>
            <a:r>
              <a:rPr spc="-15" dirty="0"/>
              <a:t> </a:t>
            </a:r>
            <a:r>
              <a:rPr spc="-10" dirty="0"/>
              <a:t>interventions.</a:t>
            </a: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pc="-10" dirty="0"/>
          </a:p>
          <a:p>
            <a:pPr marL="259715" indent="-247015">
              <a:lnSpc>
                <a:spcPct val="100000"/>
              </a:lnSpc>
              <a:buAutoNum type="arabicPeriod"/>
              <a:tabLst>
                <a:tab pos="259715" algn="l"/>
              </a:tabLst>
            </a:pPr>
            <a:r>
              <a:rPr sz="1900" b="0" spc="-10" dirty="0">
                <a:solidFill>
                  <a:srgbClr val="25408F"/>
                </a:solidFill>
                <a:latin typeface="Aptos"/>
                <a:cs typeface="Aptos"/>
              </a:rPr>
              <a:t>Product</a:t>
            </a:r>
            <a:r>
              <a:rPr sz="1900" b="0" spc="-6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spc="-10" dirty="0">
                <a:solidFill>
                  <a:srgbClr val="25408F"/>
                </a:solidFill>
                <a:latin typeface="Aptos"/>
                <a:cs typeface="Aptos"/>
              </a:rPr>
              <a:t>Information</a:t>
            </a:r>
            <a:r>
              <a:rPr sz="1900" b="0" spc="-6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900" b="0" spc="-5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dirty="0">
                <a:solidFill>
                  <a:srgbClr val="25408F"/>
                </a:solidFill>
                <a:latin typeface="Aptos"/>
                <a:cs typeface="Aptos"/>
              </a:rPr>
              <a:t>Regulatory</a:t>
            </a:r>
            <a:r>
              <a:rPr sz="1900" b="0" spc="-6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spc="-10" dirty="0">
                <a:solidFill>
                  <a:srgbClr val="25408F"/>
                </a:solidFill>
                <a:latin typeface="Aptos"/>
                <a:cs typeface="Aptos"/>
              </a:rPr>
              <a:t>Status</a:t>
            </a:r>
            <a:endParaRPr sz="1900">
              <a:latin typeface="Aptos"/>
              <a:cs typeface="Aptos"/>
            </a:endParaRPr>
          </a:p>
          <a:p>
            <a:pPr marL="634365">
              <a:lnSpc>
                <a:spcPct val="100000"/>
              </a:lnSpc>
              <a:spcBef>
                <a:spcPts val="770"/>
              </a:spcBef>
            </a:pP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Product</a:t>
            </a:r>
            <a:r>
              <a:rPr sz="1600" b="0" spc="-5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version</a:t>
            </a:r>
            <a:r>
              <a:rPr sz="1600" b="0" spc="-5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software</a:t>
            </a:r>
            <a:r>
              <a:rPr sz="16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details.</a:t>
            </a:r>
            <a:endParaRPr sz="1600">
              <a:latin typeface="Aptos"/>
              <a:cs typeface="Aptos"/>
            </a:endParaRPr>
          </a:p>
          <a:p>
            <a:pPr marL="634365" marR="3411220">
              <a:lnSpc>
                <a:spcPct val="119800"/>
              </a:lnSpc>
            </a:pP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FDA</a:t>
            </a:r>
            <a:r>
              <a:rPr sz="16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approval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status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(e.g.,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clearance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25" dirty="0">
                <a:solidFill>
                  <a:srgbClr val="25408F"/>
                </a:solidFill>
                <a:latin typeface="Aptos"/>
                <a:cs typeface="Aptos"/>
              </a:rPr>
              <a:t>pathway,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device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classification).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Intended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therapeutic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use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setting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(home,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healthcare,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institutional).</a:t>
            </a:r>
            <a:endParaRPr sz="1600">
              <a:latin typeface="Aptos"/>
              <a:cs typeface="Aptos"/>
            </a:endParaRPr>
          </a:p>
          <a:p>
            <a:pPr marL="634365" marR="1864360">
              <a:lnSpc>
                <a:spcPct val="119800"/>
              </a:lnSpc>
            </a:pP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Relationship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to</a:t>
            </a:r>
            <a:r>
              <a:rPr sz="1600" b="0" spc="-2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other</a:t>
            </a:r>
            <a:r>
              <a:rPr sz="1600" b="0" spc="-2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therapies</a:t>
            </a:r>
            <a:r>
              <a:rPr sz="1600" b="0" spc="-2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(standalone,</a:t>
            </a:r>
            <a:r>
              <a:rPr sz="1600" b="0" spc="-2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add-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on,</a:t>
            </a:r>
            <a:r>
              <a:rPr sz="1600" b="0" spc="-2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replacement,</a:t>
            </a:r>
            <a:r>
              <a:rPr sz="1600" b="0" spc="-2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co-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prescribed). Accessibility</a:t>
            </a:r>
            <a:r>
              <a:rPr sz="1600" b="0" spc="-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20" dirty="0">
                <a:solidFill>
                  <a:srgbClr val="25408F"/>
                </a:solidFill>
                <a:latin typeface="Aptos"/>
                <a:cs typeface="Aptos"/>
              </a:rPr>
              <a:t>considerations,</a:t>
            </a:r>
            <a:r>
              <a:rPr sz="1600" b="0" spc="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including</a:t>
            </a:r>
            <a:r>
              <a:rPr sz="1600" b="0" spc="-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language</a:t>
            </a:r>
            <a:r>
              <a:rPr sz="1600" b="0" spc="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options and</a:t>
            </a:r>
            <a:r>
              <a:rPr sz="1600" b="0" spc="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20" dirty="0">
                <a:solidFill>
                  <a:srgbClr val="25408F"/>
                </a:solidFill>
                <a:latin typeface="Aptos"/>
                <a:cs typeface="Aptos"/>
              </a:rPr>
              <a:t>population-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specific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needs.</a:t>
            </a:r>
            <a:endParaRPr sz="1600">
              <a:latin typeface="Aptos"/>
              <a:cs typeface="Aptos"/>
            </a:endParaRPr>
          </a:p>
          <a:p>
            <a:pPr marL="259715" indent="-247015">
              <a:lnSpc>
                <a:spcPct val="100000"/>
              </a:lnSpc>
              <a:spcBef>
                <a:spcPts val="1430"/>
              </a:spcBef>
              <a:buAutoNum type="arabicPeriod" startAt="2"/>
              <a:tabLst>
                <a:tab pos="259715" algn="l"/>
              </a:tabLst>
            </a:pPr>
            <a:r>
              <a:rPr sz="1900" b="0" dirty="0">
                <a:solidFill>
                  <a:srgbClr val="25408F"/>
                </a:solidFill>
                <a:latin typeface="Aptos"/>
                <a:cs typeface="Aptos"/>
              </a:rPr>
              <a:t>Clinical</a:t>
            </a:r>
            <a:r>
              <a:rPr sz="19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900" b="0" spc="-2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spc="-30" dirty="0">
                <a:solidFill>
                  <a:srgbClr val="25408F"/>
                </a:solidFill>
                <a:latin typeface="Aptos"/>
                <a:cs typeface="Aptos"/>
              </a:rPr>
              <a:t>Real-</a:t>
            </a:r>
            <a:r>
              <a:rPr sz="1900" b="0" spc="-10" dirty="0">
                <a:solidFill>
                  <a:srgbClr val="25408F"/>
                </a:solidFill>
                <a:latin typeface="Aptos"/>
                <a:cs typeface="Aptos"/>
              </a:rPr>
              <a:t>World</a:t>
            </a:r>
            <a:r>
              <a:rPr sz="1900" b="0" spc="-2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spc="-10" dirty="0">
                <a:solidFill>
                  <a:srgbClr val="25408F"/>
                </a:solidFill>
                <a:latin typeface="Aptos"/>
                <a:cs typeface="Aptos"/>
              </a:rPr>
              <a:t>Evidence</a:t>
            </a:r>
            <a:endParaRPr sz="1900">
              <a:latin typeface="Aptos"/>
              <a:cs typeface="Aptos"/>
            </a:endParaRPr>
          </a:p>
          <a:p>
            <a:pPr marL="634365" marR="5328920">
              <a:lnSpc>
                <a:spcPct val="119800"/>
              </a:lnSpc>
              <a:spcBef>
                <a:spcPts val="390"/>
              </a:spcBef>
            </a:pP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Clinical</a:t>
            </a:r>
            <a:r>
              <a:rPr sz="16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trial</a:t>
            </a:r>
            <a:r>
              <a:rPr sz="16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data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supporting</a:t>
            </a:r>
            <a:r>
              <a:rPr sz="16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efficacy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safety. </a:t>
            </a:r>
            <a:r>
              <a:rPr sz="1600" b="0" spc="-20" dirty="0">
                <a:solidFill>
                  <a:srgbClr val="25408F"/>
                </a:solidFill>
                <a:latin typeface="Aptos"/>
                <a:cs typeface="Aptos"/>
              </a:rPr>
              <a:t>Comparative</a:t>
            </a:r>
            <a:r>
              <a:rPr sz="1600" b="0" spc="2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effectiveness</a:t>
            </a:r>
            <a:r>
              <a:rPr sz="1600" b="0" spc="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studies.</a:t>
            </a:r>
            <a:endParaRPr sz="1600">
              <a:latin typeface="Aptos"/>
              <a:cs typeface="Aptos"/>
            </a:endParaRPr>
          </a:p>
          <a:p>
            <a:pPr marL="634365" marR="4897120">
              <a:lnSpc>
                <a:spcPct val="119800"/>
              </a:lnSpc>
            </a:pP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Real-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world</a:t>
            </a:r>
            <a:r>
              <a:rPr sz="1600" b="0" spc="-5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evidence</a:t>
            </a:r>
            <a:r>
              <a:rPr sz="16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patient-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reported</a:t>
            </a:r>
            <a:r>
              <a:rPr sz="16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outcomes. Engagement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usability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studies.</a:t>
            </a:r>
            <a:endParaRPr sz="1600">
              <a:latin typeface="Aptos"/>
              <a:cs typeface="Aptos"/>
            </a:endParaRPr>
          </a:p>
          <a:p>
            <a:pPr marL="634365">
              <a:lnSpc>
                <a:spcPct val="100000"/>
              </a:lnSpc>
              <a:spcBef>
                <a:spcPts val="380"/>
              </a:spcBef>
            </a:pPr>
            <a:r>
              <a:rPr sz="1600" b="0" spc="-20" dirty="0">
                <a:solidFill>
                  <a:srgbClr val="25408F"/>
                </a:solidFill>
                <a:latin typeface="Aptos"/>
                <a:cs typeface="Aptos"/>
              </a:rPr>
              <a:t>Transparency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regarding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study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methodologies</a:t>
            </a:r>
            <a:r>
              <a:rPr sz="1600" b="0" spc="-2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2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participant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diversity.</a:t>
            </a:r>
            <a:endParaRPr sz="1600">
              <a:latin typeface="Aptos"/>
              <a:cs typeface="Apto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1062" y="2583243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1062" y="3164293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81062" y="2873768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1062" y="3454818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81062" y="3745344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81062" y="4570145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81062" y="5151196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81062" y="4860671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81062" y="5441721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81062" y="5732246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7087" y="6223959"/>
            <a:ext cx="4494530" cy="18097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JMCP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AMCP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Format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for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Formulary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Submission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5.0: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Vol.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30,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Number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4-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b,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April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2024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/>
              <a:cs typeface="Apto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06374" y="6350948"/>
            <a:ext cx="140017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125" normalizeH="0" baseline="0" noProof="0" dirty="0">
                <a:ln>
                  <a:noFill/>
                </a:ln>
                <a:solidFill>
                  <a:srgbClr val="878A8F"/>
                </a:solidFill>
                <a:effectLst/>
                <a:uLnTx/>
                <a:uFillTx/>
                <a:latin typeface="Aptos ExtraBold"/>
                <a:cs typeface="Aptos ExtraBold"/>
              </a:rPr>
              <a:t>#AMCP2025 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ExtraBold"/>
              <a:cs typeface="Aptos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2" y="1231894"/>
            <a:ext cx="10448290" cy="749300"/>
          </a:xfrm>
          <a:custGeom>
            <a:avLst/>
            <a:gdLst/>
            <a:ahLst/>
            <a:cxnLst/>
            <a:rect l="l" t="t" r="r" b="b"/>
            <a:pathLst>
              <a:path w="10448290" h="749300">
                <a:moveTo>
                  <a:pt x="10296144" y="0"/>
                </a:moveTo>
                <a:lnTo>
                  <a:pt x="49263" y="0"/>
                </a:lnTo>
                <a:lnTo>
                  <a:pt x="30089" y="3816"/>
                </a:lnTo>
                <a:lnTo>
                  <a:pt x="14430" y="14224"/>
                </a:lnTo>
                <a:lnTo>
                  <a:pt x="3871" y="29660"/>
                </a:lnTo>
                <a:lnTo>
                  <a:pt x="0" y="48564"/>
                </a:lnTo>
                <a:lnTo>
                  <a:pt x="0" y="599795"/>
                </a:lnTo>
                <a:lnTo>
                  <a:pt x="7725" y="647018"/>
                </a:lnTo>
                <a:lnTo>
                  <a:pt x="29237" y="688030"/>
                </a:lnTo>
                <a:lnTo>
                  <a:pt x="62040" y="720372"/>
                </a:lnTo>
                <a:lnTo>
                  <a:pt x="103638" y="741581"/>
                </a:lnTo>
                <a:lnTo>
                  <a:pt x="151536" y="749198"/>
                </a:lnTo>
                <a:lnTo>
                  <a:pt x="10296144" y="749198"/>
                </a:lnTo>
                <a:lnTo>
                  <a:pt x="10344041" y="741581"/>
                </a:lnTo>
                <a:lnTo>
                  <a:pt x="10385640" y="720372"/>
                </a:lnTo>
                <a:lnTo>
                  <a:pt x="10418443" y="688030"/>
                </a:lnTo>
                <a:lnTo>
                  <a:pt x="10439955" y="647018"/>
                </a:lnTo>
                <a:lnTo>
                  <a:pt x="10447680" y="599795"/>
                </a:lnTo>
                <a:lnTo>
                  <a:pt x="10447680" y="149402"/>
                </a:lnTo>
                <a:lnTo>
                  <a:pt x="10439955" y="102180"/>
                </a:lnTo>
                <a:lnTo>
                  <a:pt x="10418443" y="61167"/>
                </a:lnTo>
                <a:lnTo>
                  <a:pt x="10385640" y="28826"/>
                </a:lnTo>
                <a:lnTo>
                  <a:pt x="10344041" y="7616"/>
                </a:lnTo>
                <a:lnTo>
                  <a:pt x="10296144" y="0"/>
                </a:lnTo>
                <a:close/>
              </a:path>
            </a:pathLst>
          </a:custGeom>
          <a:solidFill>
            <a:srgbClr val="91C84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7087" y="352078"/>
            <a:ext cx="10401300" cy="7772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459"/>
              </a:spcBef>
            </a:pPr>
            <a:r>
              <a:rPr sz="2600" dirty="0"/>
              <a:t>The</a:t>
            </a:r>
            <a:r>
              <a:rPr sz="2600" spc="-80" dirty="0"/>
              <a:t> </a:t>
            </a:r>
            <a:r>
              <a:rPr sz="2600" spc="-60" dirty="0"/>
              <a:t>P&amp;T</a:t>
            </a:r>
            <a:r>
              <a:rPr sz="2600" spc="-70" dirty="0"/>
              <a:t> </a:t>
            </a:r>
            <a:r>
              <a:rPr sz="2600" dirty="0"/>
              <a:t>Review</a:t>
            </a:r>
            <a:r>
              <a:rPr sz="2600" spc="-75" dirty="0"/>
              <a:t> </a:t>
            </a:r>
            <a:r>
              <a:rPr sz="2600" dirty="0"/>
              <a:t>Roadmap</a:t>
            </a:r>
            <a:r>
              <a:rPr sz="2600" spc="-75" dirty="0"/>
              <a:t> </a:t>
            </a:r>
            <a:r>
              <a:rPr sz="2600" dirty="0"/>
              <a:t>for</a:t>
            </a:r>
            <a:r>
              <a:rPr sz="2600" spc="-75" dirty="0"/>
              <a:t> </a:t>
            </a:r>
            <a:r>
              <a:rPr sz="2600" dirty="0"/>
              <a:t>Digital</a:t>
            </a:r>
            <a:r>
              <a:rPr sz="2600" spc="-75" dirty="0"/>
              <a:t> </a:t>
            </a:r>
            <a:r>
              <a:rPr sz="2600" spc="-10" dirty="0"/>
              <a:t>Therapeutics</a:t>
            </a:r>
            <a:r>
              <a:rPr sz="2600" spc="-70" dirty="0"/>
              <a:t> </a:t>
            </a:r>
            <a:r>
              <a:rPr sz="2600" spc="-10" dirty="0"/>
              <a:t>(DTx),</a:t>
            </a:r>
            <a:r>
              <a:rPr sz="2600" spc="-70" dirty="0"/>
              <a:t> </a:t>
            </a:r>
            <a:r>
              <a:rPr sz="2600" dirty="0"/>
              <a:t>as</a:t>
            </a:r>
            <a:r>
              <a:rPr sz="2600" spc="-70" dirty="0"/>
              <a:t> </a:t>
            </a:r>
            <a:r>
              <a:rPr sz="2600" dirty="0"/>
              <a:t>outlined</a:t>
            </a:r>
            <a:r>
              <a:rPr sz="2600" spc="-75" dirty="0"/>
              <a:t> </a:t>
            </a:r>
            <a:r>
              <a:rPr sz="2600" spc="-25" dirty="0"/>
              <a:t>in </a:t>
            </a:r>
            <a:r>
              <a:rPr sz="2600" dirty="0"/>
              <a:t>the</a:t>
            </a:r>
            <a:r>
              <a:rPr sz="2600" spc="-70" dirty="0"/>
              <a:t> </a:t>
            </a:r>
            <a:r>
              <a:rPr sz="2600" dirty="0"/>
              <a:t>AMCP</a:t>
            </a:r>
            <a:r>
              <a:rPr sz="2600" spc="-65" dirty="0"/>
              <a:t> </a:t>
            </a:r>
            <a:r>
              <a:rPr sz="2600" dirty="0"/>
              <a:t>Format</a:t>
            </a:r>
            <a:r>
              <a:rPr sz="2600" spc="-65" dirty="0"/>
              <a:t> </a:t>
            </a:r>
            <a:r>
              <a:rPr sz="2600" dirty="0"/>
              <a:t>5.0,</a:t>
            </a:r>
            <a:r>
              <a:rPr sz="2600" spc="-60" dirty="0"/>
              <a:t> </a:t>
            </a:r>
            <a:r>
              <a:rPr sz="2600" dirty="0"/>
              <a:t>includes</a:t>
            </a:r>
            <a:r>
              <a:rPr sz="2600" spc="-60" dirty="0"/>
              <a:t> </a:t>
            </a:r>
            <a:r>
              <a:rPr sz="2600" dirty="0"/>
              <a:t>the</a:t>
            </a:r>
            <a:r>
              <a:rPr sz="2600" spc="-65" dirty="0"/>
              <a:t> </a:t>
            </a:r>
            <a:r>
              <a:rPr sz="2600" spc="-10" dirty="0"/>
              <a:t>following</a:t>
            </a:r>
            <a:r>
              <a:rPr sz="2600" spc="-65" dirty="0"/>
              <a:t> </a:t>
            </a:r>
            <a:r>
              <a:rPr sz="2600" dirty="0"/>
              <a:t>key</a:t>
            </a:r>
            <a:r>
              <a:rPr sz="2600" spc="-65" dirty="0"/>
              <a:t> </a:t>
            </a:r>
            <a:r>
              <a:rPr sz="2600" spc="-10" dirty="0"/>
              <a:t>considerations:</a:t>
            </a:r>
            <a:endParaRPr sz="2600"/>
          </a:p>
        </p:txBody>
      </p:sp>
      <p:grpSp>
        <p:nvGrpSpPr>
          <p:cNvPr id="4" name="object 4"/>
          <p:cNvGrpSpPr/>
          <p:nvPr/>
        </p:nvGrpSpPr>
        <p:grpSpPr>
          <a:xfrm>
            <a:off x="-4762" y="6117969"/>
            <a:ext cx="11741785" cy="744855"/>
            <a:chOff x="-4762" y="6117969"/>
            <a:chExt cx="11741785" cy="744855"/>
          </a:xfrm>
        </p:grpSpPr>
        <p:sp>
          <p:nvSpPr>
            <p:cNvPr id="5" name="object 5"/>
            <p:cNvSpPr/>
            <p:nvPr/>
          </p:nvSpPr>
          <p:spPr>
            <a:xfrm>
              <a:off x="10347579" y="6368605"/>
              <a:ext cx="814069" cy="259079"/>
            </a:xfrm>
            <a:custGeom>
              <a:avLst/>
              <a:gdLst/>
              <a:ahLst/>
              <a:cxnLst/>
              <a:rect l="l" t="t" r="r" b="b"/>
              <a:pathLst>
                <a:path w="814070" h="259079">
                  <a:moveTo>
                    <a:pt x="236080" y="229679"/>
                  </a:moveTo>
                  <a:lnTo>
                    <a:pt x="235229" y="226250"/>
                  </a:lnTo>
                  <a:lnTo>
                    <a:pt x="233603" y="223012"/>
                  </a:lnTo>
                  <a:lnTo>
                    <a:pt x="223481" y="200507"/>
                  </a:lnTo>
                  <a:lnTo>
                    <a:pt x="202971" y="154952"/>
                  </a:lnTo>
                  <a:lnTo>
                    <a:pt x="166458" y="73850"/>
                  </a:lnTo>
                  <a:lnTo>
                    <a:pt x="151257" y="40081"/>
                  </a:lnTo>
                  <a:lnTo>
                    <a:pt x="151257" y="154952"/>
                  </a:lnTo>
                  <a:lnTo>
                    <a:pt x="84823" y="154952"/>
                  </a:lnTo>
                  <a:lnTo>
                    <a:pt x="118033" y="73850"/>
                  </a:lnTo>
                  <a:lnTo>
                    <a:pt x="151257" y="154952"/>
                  </a:lnTo>
                  <a:lnTo>
                    <a:pt x="151257" y="40081"/>
                  </a:lnTo>
                  <a:lnTo>
                    <a:pt x="131622" y="4927"/>
                  </a:lnTo>
                  <a:lnTo>
                    <a:pt x="118033" y="1460"/>
                  </a:lnTo>
                  <a:lnTo>
                    <a:pt x="110794" y="2336"/>
                  </a:lnTo>
                  <a:lnTo>
                    <a:pt x="104673" y="4927"/>
                  </a:lnTo>
                  <a:lnTo>
                    <a:pt x="99745" y="9182"/>
                  </a:lnTo>
                  <a:lnTo>
                    <a:pt x="96062" y="15113"/>
                  </a:lnTo>
                  <a:lnTo>
                    <a:pt x="2489" y="223012"/>
                  </a:lnTo>
                  <a:lnTo>
                    <a:pt x="863" y="226250"/>
                  </a:lnTo>
                  <a:lnTo>
                    <a:pt x="0" y="229679"/>
                  </a:lnTo>
                  <a:lnTo>
                    <a:pt x="0" y="233108"/>
                  </a:lnTo>
                  <a:lnTo>
                    <a:pt x="1676" y="241858"/>
                  </a:lnTo>
                  <a:lnTo>
                    <a:pt x="6489" y="249580"/>
                  </a:lnTo>
                  <a:lnTo>
                    <a:pt x="14173" y="255066"/>
                  </a:lnTo>
                  <a:lnTo>
                    <a:pt x="24434" y="257162"/>
                  </a:lnTo>
                  <a:lnTo>
                    <a:pt x="32499" y="255917"/>
                  </a:lnTo>
                  <a:lnTo>
                    <a:pt x="65976" y="200507"/>
                  </a:lnTo>
                  <a:lnTo>
                    <a:pt x="170103" y="200507"/>
                  </a:lnTo>
                  <a:lnTo>
                    <a:pt x="190144" y="243370"/>
                  </a:lnTo>
                  <a:lnTo>
                    <a:pt x="211645" y="257162"/>
                  </a:lnTo>
                  <a:lnTo>
                    <a:pt x="221919" y="255066"/>
                  </a:lnTo>
                  <a:lnTo>
                    <a:pt x="229603" y="249580"/>
                  </a:lnTo>
                  <a:lnTo>
                    <a:pt x="234416" y="241858"/>
                  </a:lnTo>
                  <a:lnTo>
                    <a:pt x="236080" y="233108"/>
                  </a:lnTo>
                  <a:lnTo>
                    <a:pt x="236080" y="229679"/>
                  </a:lnTo>
                  <a:close/>
                </a:path>
                <a:path w="814070" h="259079">
                  <a:moveTo>
                    <a:pt x="540219" y="25882"/>
                  </a:moveTo>
                  <a:lnTo>
                    <a:pt x="538454" y="15913"/>
                  </a:lnTo>
                  <a:lnTo>
                    <a:pt x="533476" y="8204"/>
                  </a:lnTo>
                  <a:lnTo>
                    <a:pt x="525754" y="3225"/>
                  </a:lnTo>
                  <a:lnTo>
                    <a:pt x="515785" y="1473"/>
                  </a:lnTo>
                  <a:lnTo>
                    <a:pt x="508927" y="2489"/>
                  </a:lnTo>
                  <a:lnTo>
                    <a:pt x="502754" y="5435"/>
                  </a:lnTo>
                  <a:lnTo>
                    <a:pt x="497522" y="10147"/>
                  </a:lnTo>
                  <a:lnTo>
                    <a:pt x="493496" y="16459"/>
                  </a:lnTo>
                  <a:lnTo>
                    <a:pt x="414489" y="181813"/>
                  </a:lnTo>
                  <a:lnTo>
                    <a:pt x="334683" y="16294"/>
                  </a:lnTo>
                  <a:lnTo>
                    <a:pt x="330200" y="9766"/>
                  </a:lnTo>
                  <a:lnTo>
                    <a:pt x="324980" y="5143"/>
                  </a:lnTo>
                  <a:lnTo>
                    <a:pt x="318960" y="2387"/>
                  </a:lnTo>
                  <a:lnTo>
                    <a:pt x="312127" y="1473"/>
                  </a:lnTo>
                  <a:lnTo>
                    <a:pt x="302666" y="3327"/>
                  </a:lnTo>
                  <a:lnTo>
                    <a:pt x="295021" y="8432"/>
                  </a:lnTo>
                  <a:lnTo>
                    <a:pt x="289902" y="16078"/>
                  </a:lnTo>
                  <a:lnTo>
                    <a:pt x="288048" y="25527"/>
                  </a:lnTo>
                  <a:lnTo>
                    <a:pt x="288048" y="232752"/>
                  </a:lnTo>
                  <a:lnTo>
                    <a:pt x="289966" y="242150"/>
                  </a:lnTo>
                  <a:lnTo>
                    <a:pt x="295186" y="249923"/>
                  </a:lnTo>
                  <a:lnTo>
                    <a:pt x="302856" y="255219"/>
                  </a:lnTo>
                  <a:lnTo>
                    <a:pt x="312127" y="257175"/>
                  </a:lnTo>
                  <a:lnTo>
                    <a:pt x="321525" y="255219"/>
                  </a:lnTo>
                  <a:lnTo>
                    <a:pt x="329298" y="249923"/>
                  </a:lnTo>
                  <a:lnTo>
                    <a:pt x="334594" y="242150"/>
                  </a:lnTo>
                  <a:lnTo>
                    <a:pt x="336562" y="232752"/>
                  </a:lnTo>
                  <a:lnTo>
                    <a:pt x="336562" y="125564"/>
                  </a:lnTo>
                  <a:lnTo>
                    <a:pt x="393331" y="243700"/>
                  </a:lnTo>
                  <a:lnTo>
                    <a:pt x="397929" y="252895"/>
                  </a:lnTo>
                  <a:lnTo>
                    <a:pt x="404660" y="257175"/>
                  </a:lnTo>
                  <a:lnTo>
                    <a:pt x="424002" y="257175"/>
                  </a:lnTo>
                  <a:lnTo>
                    <a:pt x="431533" y="252374"/>
                  </a:lnTo>
                  <a:lnTo>
                    <a:pt x="491718" y="125717"/>
                  </a:lnTo>
                  <a:lnTo>
                    <a:pt x="491718" y="233121"/>
                  </a:lnTo>
                  <a:lnTo>
                    <a:pt x="493610" y="242468"/>
                  </a:lnTo>
                  <a:lnTo>
                    <a:pt x="498767" y="250113"/>
                  </a:lnTo>
                  <a:lnTo>
                    <a:pt x="506425" y="255270"/>
                  </a:lnTo>
                  <a:lnTo>
                    <a:pt x="515785" y="257175"/>
                  </a:lnTo>
                  <a:lnTo>
                    <a:pt x="525373" y="255308"/>
                  </a:lnTo>
                  <a:lnTo>
                    <a:pt x="533133" y="250202"/>
                  </a:lnTo>
                  <a:lnTo>
                    <a:pt x="538327" y="242570"/>
                  </a:lnTo>
                  <a:lnTo>
                    <a:pt x="540219" y="233121"/>
                  </a:lnTo>
                  <a:lnTo>
                    <a:pt x="540219" y="25882"/>
                  </a:lnTo>
                  <a:close/>
                </a:path>
                <a:path w="814070" h="259079">
                  <a:moveTo>
                    <a:pt x="813739" y="42964"/>
                  </a:moveTo>
                  <a:lnTo>
                    <a:pt x="769099" y="8496"/>
                  </a:lnTo>
                  <a:lnTo>
                    <a:pt x="722033" y="0"/>
                  </a:lnTo>
                  <a:lnTo>
                    <a:pt x="670420" y="9499"/>
                  </a:lnTo>
                  <a:lnTo>
                    <a:pt x="630097" y="36106"/>
                  </a:lnTo>
                  <a:lnTo>
                    <a:pt x="603859" y="76987"/>
                  </a:lnTo>
                  <a:lnTo>
                    <a:pt x="594487" y="129324"/>
                  </a:lnTo>
                  <a:lnTo>
                    <a:pt x="603859" y="181648"/>
                  </a:lnTo>
                  <a:lnTo>
                    <a:pt x="630097" y="222529"/>
                  </a:lnTo>
                  <a:lnTo>
                    <a:pt x="670420" y="249135"/>
                  </a:lnTo>
                  <a:lnTo>
                    <a:pt x="722033" y="258635"/>
                  </a:lnTo>
                  <a:lnTo>
                    <a:pt x="746366" y="256451"/>
                  </a:lnTo>
                  <a:lnTo>
                    <a:pt x="789228" y="240068"/>
                  </a:lnTo>
                  <a:lnTo>
                    <a:pt x="813739" y="215671"/>
                  </a:lnTo>
                  <a:lnTo>
                    <a:pt x="813739" y="209359"/>
                  </a:lnTo>
                  <a:lnTo>
                    <a:pt x="779462" y="187528"/>
                  </a:lnTo>
                  <a:lnTo>
                    <a:pt x="763701" y="198628"/>
                  </a:lnTo>
                  <a:lnTo>
                    <a:pt x="752182" y="204851"/>
                  </a:lnTo>
                  <a:lnTo>
                    <a:pt x="738543" y="209232"/>
                  </a:lnTo>
                  <a:lnTo>
                    <a:pt x="722033" y="210883"/>
                  </a:lnTo>
                  <a:lnTo>
                    <a:pt x="691235" y="204889"/>
                  </a:lnTo>
                  <a:lnTo>
                    <a:pt x="667169" y="188112"/>
                  </a:lnTo>
                  <a:lnTo>
                    <a:pt x="651497" y="162318"/>
                  </a:lnTo>
                  <a:lnTo>
                    <a:pt x="645909" y="129324"/>
                  </a:lnTo>
                  <a:lnTo>
                    <a:pt x="651497" y="96316"/>
                  </a:lnTo>
                  <a:lnTo>
                    <a:pt x="667169" y="70523"/>
                  </a:lnTo>
                  <a:lnTo>
                    <a:pt x="691235" y="53746"/>
                  </a:lnTo>
                  <a:lnTo>
                    <a:pt x="722033" y="47752"/>
                  </a:lnTo>
                  <a:lnTo>
                    <a:pt x="738543" y="49403"/>
                  </a:lnTo>
                  <a:lnTo>
                    <a:pt x="752195" y="53784"/>
                  </a:lnTo>
                  <a:lnTo>
                    <a:pt x="763752" y="60032"/>
                  </a:lnTo>
                  <a:lnTo>
                    <a:pt x="779462" y="71107"/>
                  </a:lnTo>
                  <a:lnTo>
                    <a:pt x="784860" y="72961"/>
                  </a:lnTo>
                  <a:lnTo>
                    <a:pt x="790409" y="72961"/>
                  </a:lnTo>
                  <a:lnTo>
                    <a:pt x="799668" y="71158"/>
                  </a:lnTo>
                  <a:lnTo>
                    <a:pt x="807059" y="66179"/>
                  </a:lnTo>
                  <a:lnTo>
                    <a:pt x="811961" y="58674"/>
                  </a:lnTo>
                  <a:lnTo>
                    <a:pt x="813739" y="49276"/>
                  </a:lnTo>
                  <a:lnTo>
                    <a:pt x="813739" y="42964"/>
                  </a:lnTo>
                  <a:close/>
                </a:path>
              </a:pathLst>
            </a:custGeom>
            <a:solidFill>
              <a:srgbClr val="878A8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22428" y="6372985"/>
              <a:ext cx="207568" cy="2527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24779" y="6314383"/>
              <a:ext cx="132404" cy="966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970766" y="6368673"/>
              <a:ext cx="280035" cy="182880"/>
            </a:xfrm>
            <a:custGeom>
              <a:avLst/>
              <a:gdLst/>
              <a:ahLst/>
              <a:cxnLst/>
              <a:rect l="l" t="t" r="r" b="b"/>
              <a:pathLst>
                <a:path w="280034" h="182879">
                  <a:moveTo>
                    <a:pt x="253766" y="0"/>
                  </a:moveTo>
                  <a:lnTo>
                    <a:pt x="11515" y="138610"/>
                  </a:lnTo>
                  <a:lnTo>
                    <a:pt x="0" y="161876"/>
                  </a:lnTo>
                  <a:lnTo>
                    <a:pt x="2955" y="170729"/>
                  </a:lnTo>
                  <a:lnTo>
                    <a:pt x="9092" y="177726"/>
                  </a:lnTo>
                  <a:lnTo>
                    <a:pt x="17141" y="181676"/>
                  </a:lnTo>
                  <a:lnTo>
                    <a:pt x="26076" y="182301"/>
                  </a:lnTo>
                  <a:lnTo>
                    <a:pt x="34871" y="179326"/>
                  </a:lnTo>
                  <a:lnTo>
                    <a:pt x="268335" y="43690"/>
                  </a:lnTo>
                  <a:lnTo>
                    <a:pt x="275292" y="37517"/>
                  </a:lnTo>
                  <a:lnTo>
                    <a:pt x="279219" y="29419"/>
                  </a:lnTo>
                  <a:lnTo>
                    <a:pt x="279840" y="20430"/>
                  </a:lnTo>
                  <a:lnTo>
                    <a:pt x="276882" y="11585"/>
                  </a:lnTo>
                  <a:lnTo>
                    <a:pt x="270745" y="4580"/>
                  </a:lnTo>
                  <a:lnTo>
                    <a:pt x="262697" y="626"/>
                  </a:lnTo>
                  <a:lnTo>
                    <a:pt x="253766" y="0"/>
                  </a:lnTo>
                  <a:close/>
                </a:path>
              </a:pathLst>
            </a:custGeom>
            <a:solidFill>
              <a:srgbClr val="14377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24214" y="6260103"/>
              <a:ext cx="426408" cy="4845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595930" y="6259925"/>
              <a:ext cx="0" cy="485140"/>
            </a:xfrm>
            <a:custGeom>
              <a:avLst/>
              <a:gdLst/>
              <a:ahLst/>
              <a:cxnLst/>
              <a:rect l="l" t="t" r="r" b="b"/>
              <a:pathLst>
                <a:path h="485140">
                  <a:moveTo>
                    <a:pt x="0" y="0"/>
                  </a:moveTo>
                  <a:lnTo>
                    <a:pt x="0" y="484949"/>
                  </a:lnTo>
                </a:path>
              </a:pathLst>
            </a:custGeom>
            <a:ln w="9525">
              <a:solidFill>
                <a:srgbClr val="878A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6122732"/>
              <a:ext cx="11732260" cy="735330"/>
            </a:xfrm>
            <a:custGeom>
              <a:avLst/>
              <a:gdLst/>
              <a:ahLst/>
              <a:cxnLst/>
              <a:rect l="l" t="t" r="r" b="b"/>
              <a:pathLst>
                <a:path w="11732260" h="735329">
                  <a:moveTo>
                    <a:pt x="0" y="0"/>
                  </a:moveTo>
                  <a:lnTo>
                    <a:pt x="11348758" y="0"/>
                  </a:lnTo>
                  <a:lnTo>
                    <a:pt x="11393422" y="2802"/>
                  </a:lnTo>
                  <a:lnTo>
                    <a:pt x="11436574" y="11001"/>
                  </a:lnTo>
                  <a:lnTo>
                    <a:pt x="11477924" y="24284"/>
                  </a:lnTo>
                  <a:lnTo>
                    <a:pt x="11517187" y="42339"/>
                  </a:lnTo>
                  <a:lnTo>
                    <a:pt x="11554075" y="64853"/>
                  </a:lnTo>
                  <a:lnTo>
                    <a:pt x="11588299" y="91514"/>
                  </a:lnTo>
                  <a:lnTo>
                    <a:pt x="11619574" y="122008"/>
                  </a:lnTo>
                  <a:lnTo>
                    <a:pt x="11647611" y="156025"/>
                  </a:lnTo>
                  <a:lnTo>
                    <a:pt x="11672123" y="193250"/>
                  </a:lnTo>
                  <a:lnTo>
                    <a:pt x="11692823" y="233371"/>
                  </a:lnTo>
                  <a:lnTo>
                    <a:pt x="11709423" y="276077"/>
                  </a:lnTo>
                  <a:lnTo>
                    <a:pt x="11721636" y="321054"/>
                  </a:lnTo>
                  <a:lnTo>
                    <a:pt x="11729175" y="367990"/>
                  </a:lnTo>
                  <a:lnTo>
                    <a:pt x="11731752" y="416572"/>
                  </a:lnTo>
                  <a:lnTo>
                    <a:pt x="11731752" y="735267"/>
                  </a:lnTo>
                </a:path>
              </a:pathLst>
            </a:custGeom>
            <a:ln w="9525">
              <a:solidFill>
                <a:srgbClr val="91C84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04800" marR="5080">
              <a:lnSpc>
                <a:spcPts val="2000"/>
              </a:lnSpc>
              <a:spcBef>
                <a:spcPts val="200"/>
              </a:spcBef>
            </a:pPr>
            <a:r>
              <a:rPr dirty="0"/>
              <a:t>This</a:t>
            </a:r>
            <a:r>
              <a:rPr spc="-35" dirty="0"/>
              <a:t> </a:t>
            </a:r>
            <a:r>
              <a:rPr dirty="0"/>
              <a:t>checklist</a:t>
            </a:r>
            <a:r>
              <a:rPr spc="-30" dirty="0"/>
              <a:t> </a:t>
            </a:r>
            <a:r>
              <a:rPr spc="-10" dirty="0"/>
              <a:t>ensures</a:t>
            </a:r>
            <a:r>
              <a:rPr spc="-30" dirty="0"/>
              <a:t> </a:t>
            </a:r>
            <a:r>
              <a:rPr dirty="0"/>
              <a:t>that</a:t>
            </a:r>
            <a:r>
              <a:rPr spc="-30" dirty="0"/>
              <a:t> </a:t>
            </a:r>
            <a:r>
              <a:rPr dirty="0"/>
              <a:t>digital</a:t>
            </a:r>
            <a:r>
              <a:rPr spc="-30" dirty="0"/>
              <a:t> </a:t>
            </a:r>
            <a:r>
              <a:rPr spc="-10" dirty="0"/>
              <a:t>therapeutics</a:t>
            </a:r>
            <a:r>
              <a:rPr spc="-30" dirty="0"/>
              <a:t> </a:t>
            </a:r>
            <a:r>
              <a:rPr spc="-10" dirty="0"/>
              <a:t>undergo</a:t>
            </a:r>
            <a:r>
              <a:rPr spc="-25" dirty="0"/>
              <a:t> </a:t>
            </a:r>
            <a:r>
              <a:rPr dirty="0"/>
              <a:t>a</a:t>
            </a:r>
            <a:r>
              <a:rPr spc="-25" dirty="0"/>
              <a:t> </a:t>
            </a:r>
            <a:r>
              <a:rPr dirty="0"/>
              <a:t>thorough</a:t>
            </a:r>
            <a:r>
              <a:rPr spc="-30" dirty="0"/>
              <a:t> </a:t>
            </a:r>
            <a:r>
              <a:rPr spc="-10" dirty="0"/>
              <a:t>evaluation</a:t>
            </a:r>
            <a:r>
              <a:rPr spc="-35" dirty="0"/>
              <a:t> </a:t>
            </a:r>
            <a:r>
              <a:rPr spc="-10" dirty="0"/>
              <a:t>comparable</a:t>
            </a:r>
            <a:r>
              <a:rPr spc="-25" dirty="0"/>
              <a:t> </a:t>
            </a:r>
            <a:r>
              <a:rPr dirty="0"/>
              <a:t>to</a:t>
            </a:r>
            <a:r>
              <a:rPr spc="-25" dirty="0"/>
              <a:t> </a:t>
            </a:r>
            <a:r>
              <a:rPr spc="-10" dirty="0"/>
              <a:t>traditional pharmaceuticals</a:t>
            </a:r>
            <a:r>
              <a:rPr spc="-20" dirty="0"/>
              <a:t> </a:t>
            </a:r>
            <a:r>
              <a:rPr dirty="0"/>
              <a:t>while</a:t>
            </a:r>
            <a:r>
              <a:rPr spc="-10" dirty="0"/>
              <a:t> addressing</a:t>
            </a:r>
            <a:r>
              <a:rPr spc="-20" dirty="0"/>
              <a:t> </a:t>
            </a:r>
            <a:r>
              <a:rPr dirty="0"/>
              <a:t>unique</a:t>
            </a:r>
            <a:r>
              <a:rPr spc="-10" dirty="0"/>
              <a:t> challenges</a:t>
            </a:r>
            <a:r>
              <a:rPr spc="-20" dirty="0"/>
              <a:t> </a:t>
            </a:r>
            <a:r>
              <a:rPr spc="-10" dirty="0"/>
              <a:t>related</a:t>
            </a:r>
            <a:r>
              <a:rPr spc="-15" dirty="0"/>
              <a:t> </a:t>
            </a:r>
            <a:r>
              <a:rPr dirty="0"/>
              <a:t>to</a:t>
            </a:r>
            <a:r>
              <a:rPr spc="-15" dirty="0"/>
              <a:t> </a:t>
            </a:r>
            <a:r>
              <a:rPr spc="-20" dirty="0"/>
              <a:t>software-</a:t>
            </a:r>
            <a:r>
              <a:rPr dirty="0"/>
              <a:t>based</a:t>
            </a:r>
            <a:r>
              <a:rPr spc="-15" dirty="0"/>
              <a:t> </a:t>
            </a:r>
            <a:r>
              <a:rPr spc="-10" dirty="0"/>
              <a:t>interventions.</a:t>
            </a: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pc="-10" dirty="0"/>
          </a:p>
          <a:p>
            <a:pPr marL="259715" indent="-247015">
              <a:lnSpc>
                <a:spcPct val="100000"/>
              </a:lnSpc>
              <a:buAutoNum type="arabicPeriod" startAt="3"/>
              <a:tabLst>
                <a:tab pos="259715" algn="l"/>
              </a:tabLst>
            </a:pPr>
            <a:r>
              <a:rPr sz="1900" b="0" dirty="0">
                <a:solidFill>
                  <a:srgbClr val="25408F"/>
                </a:solidFill>
                <a:latin typeface="Aptos"/>
                <a:cs typeface="Aptos"/>
              </a:rPr>
              <a:t>Economic</a:t>
            </a:r>
            <a:r>
              <a:rPr sz="19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9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spc="-10" dirty="0">
                <a:solidFill>
                  <a:srgbClr val="25408F"/>
                </a:solidFill>
                <a:latin typeface="Aptos"/>
                <a:cs typeface="Aptos"/>
              </a:rPr>
              <a:t>Utilization</a:t>
            </a:r>
            <a:r>
              <a:rPr sz="19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spc="-20" dirty="0">
                <a:solidFill>
                  <a:srgbClr val="25408F"/>
                </a:solidFill>
                <a:latin typeface="Aptos"/>
                <a:cs typeface="Aptos"/>
              </a:rPr>
              <a:t>Data</a:t>
            </a:r>
            <a:endParaRPr sz="1900">
              <a:latin typeface="Aptos"/>
              <a:cs typeface="Aptos"/>
            </a:endParaRPr>
          </a:p>
          <a:p>
            <a:pPr marL="634365" marR="5668010">
              <a:lnSpc>
                <a:spcPct val="119800"/>
              </a:lnSpc>
              <a:spcBef>
                <a:spcPts val="390"/>
              </a:spcBef>
            </a:pP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Pricing</a:t>
            </a:r>
            <a:r>
              <a:rPr sz="1600" b="0" spc="-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cost-effectiveness</a:t>
            </a:r>
            <a:r>
              <a:rPr sz="1600" b="0" spc="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analyses. Anticipated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patient</a:t>
            </a:r>
            <a:r>
              <a:rPr sz="1600" b="0" spc="-1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utilization</a:t>
            </a:r>
            <a:r>
              <a:rPr sz="1600" b="0" spc="-1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projections.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Economic</a:t>
            </a:r>
            <a:r>
              <a:rPr sz="16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models</a:t>
            </a:r>
            <a:r>
              <a:rPr sz="16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assessing</a:t>
            </a:r>
            <a:r>
              <a:rPr sz="1600" b="0" spc="-5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budget</a:t>
            </a:r>
            <a:r>
              <a:rPr sz="1600" b="0" spc="-5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impact.</a:t>
            </a:r>
            <a:endParaRPr sz="1600">
              <a:latin typeface="Aptos"/>
              <a:cs typeface="Aptos"/>
            </a:endParaRPr>
          </a:p>
          <a:p>
            <a:pPr marL="634365">
              <a:lnSpc>
                <a:spcPct val="100000"/>
              </a:lnSpc>
              <a:spcBef>
                <a:spcPts val="380"/>
              </a:spcBef>
            </a:pP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Value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assessment,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including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potential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savings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or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added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costs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compared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to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alternatives.</a:t>
            </a:r>
            <a:endParaRPr sz="1600">
              <a:latin typeface="Aptos"/>
              <a:cs typeface="Aptos"/>
            </a:endParaRPr>
          </a:p>
          <a:p>
            <a:pPr marL="259079" marR="5295265" indent="-247015">
              <a:lnSpc>
                <a:spcPct val="126800"/>
              </a:lnSpc>
              <a:spcBef>
                <a:spcPts val="819"/>
              </a:spcBef>
              <a:buAutoNum type="arabicPeriod" startAt="4"/>
              <a:tabLst>
                <a:tab pos="634365" algn="l"/>
              </a:tabLst>
            </a:pPr>
            <a:r>
              <a:rPr sz="1900" b="0" spc="-25" dirty="0">
                <a:solidFill>
                  <a:srgbClr val="25408F"/>
                </a:solidFill>
                <a:latin typeface="Aptos"/>
                <a:cs typeface="Aptos"/>
              </a:rPr>
              <a:t>Privacy,</a:t>
            </a:r>
            <a:r>
              <a:rPr sz="1900" b="0" spc="-5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spc="-10" dirty="0">
                <a:solidFill>
                  <a:srgbClr val="25408F"/>
                </a:solidFill>
                <a:latin typeface="Aptos"/>
                <a:cs typeface="Aptos"/>
              </a:rPr>
              <a:t>Security,</a:t>
            </a:r>
            <a:r>
              <a:rPr sz="1900" b="0" spc="-5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900" b="0" spc="-5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spc="-10" dirty="0">
                <a:solidFill>
                  <a:srgbClr val="25408F"/>
                </a:solidFill>
                <a:latin typeface="Aptos"/>
                <a:cs typeface="Aptos"/>
              </a:rPr>
              <a:t>Compliance 	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Certifications</a:t>
            </a:r>
            <a:r>
              <a:rPr sz="1600" b="0" spc="-1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(e.g.,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SOC</a:t>
            </a:r>
            <a:r>
              <a:rPr sz="1600" b="0" spc="-2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2,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HITRUST,</a:t>
            </a:r>
            <a:r>
              <a:rPr sz="1600" b="0" spc="-1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ISO</a:t>
            </a:r>
            <a:r>
              <a:rPr sz="1600" b="0" spc="-1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27001). 	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Data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encryption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cybersecurity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protections.</a:t>
            </a:r>
            <a:endParaRPr sz="1600">
              <a:latin typeface="Aptos"/>
              <a:cs typeface="Aptos"/>
            </a:endParaRPr>
          </a:p>
          <a:p>
            <a:pPr marL="634365">
              <a:lnSpc>
                <a:spcPct val="100000"/>
              </a:lnSpc>
              <a:spcBef>
                <a:spcPts val="380"/>
              </a:spcBef>
            </a:pP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Compliance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with</a:t>
            </a:r>
            <a:r>
              <a:rPr sz="16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privacy</a:t>
            </a:r>
            <a:r>
              <a:rPr sz="16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laws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(e.g.,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HIPAA,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GDPR).</a:t>
            </a:r>
            <a:endParaRPr sz="1600">
              <a:latin typeface="Aptos"/>
              <a:cs typeface="Aptos"/>
            </a:endParaRPr>
          </a:p>
          <a:p>
            <a:pPr marL="634365">
              <a:lnSpc>
                <a:spcPct val="100000"/>
              </a:lnSpc>
              <a:spcBef>
                <a:spcPts val="380"/>
              </a:spcBef>
            </a:pP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Mechanisms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for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protecting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patient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information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2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preventing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breaches.</a:t>
            </a:r>
            <a:endParaRPr sz="1600">
              <a:latin typeface="Aptos"/>
              <a:cs typeface="Apto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1062" y="2583243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1062" y="3164293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81062" y="2873768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1062" y="3454818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81062" y="4267072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81062" y="4848123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81062" y="4557598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81062" y="5138648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7087" y="6223959"/>
            <a:ext cx="4494530" cy="18097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JMCP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AMCP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Format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for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Formulary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Submission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5.0: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Vol.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30,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Number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4-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b,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April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2024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/>
              <a:cs typeface="Apto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06374" y="6350948"/>
            <a:ext cx="140017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125" normalizeH="0" baseline="0" noProof="0" dirty="0">
                <a:ln>
                  <a:noFill/>
                </a:ln>
                <a:solidFill>
                  <a:srgbClr val="878A8F"/>
                </a:solidFill>
                <a:effectLst/>
                <a:uLnTx/>
                <a:uFillTx/>
                <a:latin typeface="Aptos ExtraBold"/>
                <a:cs typeface="Aptos ExtraBold"/>
              </a:rPr>
              <a:t>#AMCP2025 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ExtraBold"/>
              <a:cs typeface="Aptos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2" y="1231894"/>
            <a:ext cx="10448290" cy="749300"/>
          </a:xfrm>
          <a:custGeom>
            <a:avLst/>
            <a:gdLst/>
            <a:ahLst/>
            <a:cxnLst/>
            <a:rect l="l" t="t" r="r" b="b"/>
            <a:pathLst>
              <a:path w="10448290" h="749300">
                <a:moveTo>
                  <a:pt x="10296144" y="0"/>
                </a:moveTo>
                <a:lnTo>
                  <a:pt x="49263" y="0"/>
                </a:lnTo>
                <a:lnTo>
                  <a:pt x="30089" y="3816"/>
                </a:lnTo>
                <a:lnTo>
                  <a:pt x="14430" y="14224"/>
                </a:lnTo>
                <a:lnTo>
                  <a:pt x="3871" y="29660"/>
                </a:lnTo>
                <a:lnTo>
                  <a:pt x="0" y="48564"/>
                </a:lnTo>
                <a:lnTo>
                  <a:pt x="0" y="599795"/>
                </a:lnTo>
                <a:lnTo>
                  <a:pt x="7725" y="647018"/>
                </a:lnTo>
                <a:lnTo>
                  <a:pt x="29237" y="688030"/>
                </a:lnTo>
                <a:lnTo>
                  <a:pt x="62040" y="720372"/>
                </a:lnTo>
                <a:lnTo>
                  <a:pt x="103638" y="741581"/>
                </a:lnTo>
                <a:lnTo>
                  <a:pt x="151536" y="749198"/>
                </a:lnTo>
                <a:lnTo>
                  <a:pt x="10296144" y="749198"/>
                </a:lnTo>
                <a:lnTo>
                  <a:pt x="10344041" y="741581"/>
                </a:lnTo>
                <a:lnTo>
                  <a:pt x="10385640" y="720372"/>
                </a:lnTo>
                <a:lnTo>
                  <a:pt x="10418443" y="688030"/>
                </a:lnTo>
                <a:lnTo>
                  <a:pt x="10439955" y="647018"/>
                </a:lnTo>
                <a:lnTo>
                  <a:pt x="10447680" y="599795"/>
                </a:lnTo>
                <a:lnTo>
                  <a:pt x="10447680" y="149402"/>
                </a:lnTo>
                <a:lnTo>
                  <a:pt x="10439955" y="102180"/>
                </a:lnTo>
                <a:lnTo>
                  <a:pt x="10418443" y="61167"/>
                </a:lnTo>
                <a:lnTo>
                  <a:pt x="10385640" y="28826"/>
                </a:lnTo>
                <a:lnTo>
                  <a:pt x="10344041" y="7616"/>
                </a:lnTo>
                <a:lnTo>
                  <a:pt x="10296144" y="0"/>
                </a:lnTo>
                <a:close/>
              </a:path>
            </a:pathLst>
          </a:custGeom>
          <a:solidFill>
            <a:srgbClr val="91C84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7087" y="352078"/>
            <a:ext cx="10401300" cy="7772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459"/>
              </a:spcBef>
            </a:pPr>
            <a:r>
              <a:rPr sz="2600" dirty="0"/>
              <a:t>The</a:t>
            </a:r>
            <a:r>
              <a:rPr sz="2600" spc="-80" dirty="0"/>
              <a:t> </a:t>
            </a:r>
            <a:r>
              <a:rPr sz="2600" spc="-60" dirty="0"/>
              <a:t>P&amp;T</a:t>
            </a:r>
            <a:r>
              <a:rPr sz="2600" spc="-70" dirty="0"/>
              <a:t> </a:t>
            </a:r>
            <a:r>
              <a:rPr sz="2600" dirty="0"/>
              <a:t>Review</a:t>
            </a:r>
            <a:r>
              <a:rPr sz="2600" spc="-75" dirty="0"/>
              <a:t> </a:t>
            </a:r>
            <a:r>
              <a:rPr sz="2600" dirty="0"/>
              <a:t>Roadmap</a:t>
            </a:r>
            <a:r>
              <a:rPr sz="2600" spc="-75" dirty="0"/>
              <a:t> </a:t>
            </a:r>
            <a:r>
              <a:rPr sz="2600" dirty="0"/>
              <a:t>for</a:t>
            </a:r>
            <a:r>
              <a:rPr sz="2600" spc="-75" dirty="0"/>
              <a:t> </a:t>
            </a:r>
            <a:r>
              <a:rPr sz="2600" dirty="0"/>
              <a:t>Digital</a:t>
            </a:r>
            <a:r>
              <a:rPr sz="2600" spc="-75" dirty="0"/>
              <a:t> </a:t>
            </a:r>
            <a:r>
              <a:rPr sz="2600" spc="-10" dirty="0"/>
              <a:t>Therapeutics</a:t>
            </a:r>
            <a:r>
              <a:rPr sz="2600" spc="-70" dirty="0"/>
              <a:t> </a:t>
            </a:r>
            <a:r>
              <a:rPr sz="2600" spc="-10" dirty="0"/>
              <a:t>(DTx),</a:t>
            </a:r>
            <a:r>
              <a:rPr sz="2600" spc="-70" dirty="0"/>
              <a:t> </a:t>
            </a:r>
            <a:r>
              <a:rPr sz="2600" dirty="0"/>
              <a:t>as</a:t>
            </a:r>
            <a:r>
              <a:rPr sz="2600" spc="-70" dirty="0"/>
              <a:t> </a:t>
            </a:r>
            <a:r>
              <a:rPr sz="2600" dirty="0"/>
              <a:t>outlined</a:t>
            </a:r>
            <a:r>
              <a:rPr sz="2600" spc="-75" dirty="0"/>
              <a:t> </a:t>
            </a:r>
            <a:r>
              <a:rPr sz="2600" spc="-25" dirty="0"/>
              <a:t>in </a:t>
            </a:r>
            <a:r>
              <a:rPr sz="2600" dirty="0"/>
              <a:t>the</a:t>
            </a:r>
            <a:r>
              <a:rPr sz="2600" spc="-70" dirty="0"/>
              <a:t> </a:t>
            </a:r>
            <a:r>
              <a:rPr sz="2600" dirty="0"/>
              <a:t>AMCP</a:t>
            </a:r>
            <a:r>
              <a:rPr sz="2600" spc="-65" dirty="0"/>
              <a:t> </a:t>
            </a:r>
            <a:r>
              <a:rPr sz="2600" dirty="0"/>
              <a:t>Format</a:t>
            </a:r>
            <a:r>
              <a:rPr sz="2600" spc="-65" dirty="0"/>
              <a:t> </a:t>
            </a:r>
            <a:r>
              <a:rPr sz="2600" dirty="0"/>
              <a:t>5.0,</a:t>
            </a:r>
            <a:r>
              <a:rPr sz="2600" spc="-60" dirty="0"/>
              <a:t> </a:t>
            </a:r>
            <a:r>
              <a:rPr sz="2600" dirty="0"/>
              <a:t>includes</a:t>
            </a:r>
            <a:r>
              <a:rPr sz="2600" spc="-60" dirty="0"/>
              <a:t> </a:t>
            </a:r>
            <a:r>
              <a:rPr sz="2600" dirty="0"/>
              <a:t>the</a:t>
            </a:r>
            <a:r>
              <a:rPr sz="2600" spc="-65" dirty="0"/>
              <a:t> </a:t>
            </a:r>
            <a:r>
              <a:rPr sz="2600" spc="-10" dirty="0"/>
              <a:t>following</a:t>
            </a:r>
            <a:r>
              <a:rPr sz="2600" spc="-65" dirty="0"/>
              <a:t> </a:t>
            </a:r>
            <a:r>
              <a:rPr sz="2600" dirty="0"/>
              <a:t>key</a:t>
            </a:r>
            <a:r>
              <a:rPr sz="2600" spc="-65" dirty="0"/>
              <a:t> </a:t>
            </a:r>
            <a:r>
              <a:rPr sz="2600" spc="-10" dirty="0"/>
              <a:t>considerations:</a:t>
            </a:r>
            <a:endParaRPr sz="2600"/>
          </a:p>
        </p:txBody>
      </p:sp>
      <p:grpSp>
        <p:nvGrpSpPr>
          <p:cNvPr id="4" name="object 4"/>
          <p:cNvGrpSpPr/>
          <p:nvPr/>
        </p:nvGrpSpPr>
        <p:grpSpPr>
          <a:xfrm>
            <a:off x="-4762" y="6117969"/>
            <a:ext cx="11741785" cy="744855"/>
            <a:chOff x="-4762" y="6117969"/>
            <a:chExt cx="11741785" cy="744855"/>
          </a:xfrm>
        </p:grpSpPr>
        <p:sp>
          <p:nvSpPr>
            <p:cNvPr id="5" name="object 5"/>
            <p:cNvSpPr/>
            <p:nvPr/>
          </p:nvSpPr>
          <p:spPr>
            <a:xfrm>
              <a:off x="10347579" y="6368605"/>
              <a:ext cx="814069" cy="259079"/>
            </a:xfrm>
            <a:custGeom>
              <a:avLst/>
              <a:gdLst/>
              <a:ahLst/>
              <a:cxnLst/>
              <a:rect l="l" t="t" r="r" b="b"/>
              <a:pathLst>
                <a:path w="814070" h="259079">
                  <a:moveTo>
                    <a:pt x="236080" y="229679"/>
                  </a:moveTo>
                  <a:lnTo>
                    <a:pt x="235229" y="226250"/>
                  </a:lnTo>
                  <a:lnTo>
                    <a:pt x="233603" y="223012"/>
                  </a:lnTo>
                  <a:lnTo>
                    <a:pt x="223481" y="200507"/>
                  </a:lnTo>
                  <a:lnTo>
                    <a:pt x="202971" y="154952"/>
                  </a:lnTo>
                  <a:lnTo>
                    <a:pt x="166458" y="73850"/>
                  </a:lnTo>
                  <a:lnTo>
                    <a:pt x="151257" y="40081"/>
                  </a:lnTo>
                  <a:lnTo>
                    <a:pt x="151257" y="154952"/>
                  </a:lnTo>
                  <a:lnTo>
                    <a:pt x="84823" y="154952"/>
                  </a:lnTo>
                  <a:lnTo>
                    <a:pt x="118033" y="73850"/>
                  </a:lnTo>
                  <a:lnTo>
                    <a:pt x="151257" y="154952"/>
                  </a:lnTo>
                  <a:lnTo>
                    <a:pt x="151257" y="40081"/>
                  </a:lnTo>
                  <a:lnTo>
                    <a:pt x="131622" y="4927"/>
                  </a:lnTo>
                  <a:lnTo>
                    <a:pt x="118033" y="1460"/>
                  </a:lnTo>
                  <a:lnTo>
                    <a:pt x="110794" y="2336"/>
                  </a:lnTo>
                  <a:lnTo>
                    <a:pt x="104673" y="4927"/>
                  </a:lnTo>
                  <a:lnTo>
                    <a:pt x="99745" y="9182"/>
                  </a:lnTo>
                  <a:lnTo>
                    <a:pt x="96062" y="15113"/>
                  </a:lnTo>
                  <a:lnTo>
                    <a:pt x="2489" y="223012"/>
                  </a:lnTo>
                  <a:lnTo>
                    <a:pt x="863" y="226250"/>
                  </a:lnTo>
                  <a:lnTo>
                    <a:pt x="0" y="229679"/>
                  </a:lnTo>
                  <a:lnTo>
                    <a:pt x="0" y="233108"/>
                  </a:lnTo>
                  <a:lnTo>
                    <a:pt x="1676" y="241858"/>
                  </a:lnTo>
                  <a:lnTo>
                    <a:pt x="6489" y="249580"/>
                  </a:lnTo>
                  <a:lnTo>
                    <a:pt x="14173" y="255066"/>
                  </a:lnTo>
                  <a:lnTo>
                    <a:pt x="24434" y="257162"/>
                  </a:lnTo>
                  <a:lnTo>
                    <a:pt x="32499" y="255917"/>
                  </a:lnTo>
                  <a:lnTo>
                    <a:pt x="65976" y="200507"/>
                  </a:lnTo>
                  <a:lnTo>
                    <a:pt x="170103" y="200507"/>
                  </a:lnTo>
                  <a:lnTo>
                    <a:pt x="190144" y="243370"/>
                  </a:lnTo>
                  <a:lnTo>
                    <a:pt x="211645" y="257162"/>
                  </a:lnTo>
                  <a:lnTo>
                    <a:pt x="221919" y="255066"/>
                  </a:lnTo>
                  <a:lnTo>
                    <a:pt x="229603" y="249580"/>
                  </a:lnTo>
                  <a:lnTo>
                    <a:pt x="234416" y="241858"/>
                  </a:lnTo>
                  <a:lnTo>
                    <a:pt x="236080" y="233108"/>
                  </a:lnTo>
                  <a:lnTo>
                    <a:pt x="236080" y="229679"/>
                  </a:lnTo>
                  <a:close/>
                </a:path>
                <a:path w="814070" h="259079">
                  <a:moveTo>
                    <a:pt x="540219" y="25882"/>
                  </a:moveTo>
                  <a:lnTo>
                    <a:pt x="538454" y="15913"/>
                  </a:lnTo>
                  <a:lnTo>
                    <a:pt x="533476" y="8204"/>
                  </a:lnTo>
                  <a:lnTo>
                    <a:pt x="525754" y="3225"/>
                  </a:lnTo>
                  <a:lnTo>
                    <a:pt x="515785" y="1473"/>
                  </a:lnTo>
                  <a:lnTo>
                    <a:pt x="508927" y="2489"/>
                  </a:lnTo>
                  <a:lnTo>
                    <a:pt x="502754" y="5435"/>
                  </a:lnTo>
                  <a:lnTo>
                    <a:pt x="497522" y="10147"/>
                  </a:lnTo>
                  <a:lnTo>
                    <a:pt x="493496" y="16459"/>
                  </a:lnTo>
                  <a:lnTo>
                    <a:pt x="414489" y="181813"/>
                  </a:lnTo>
                  <a:lnTo>
                    <a:pt x="334683" y="16294"/>
                  </a:lnTo>
                  <a:lnTo>
                    <a:pt x="330200" y="9766"/>
                  </a:lnTo>
                  <a:lnTo>
                    <a:pt x="324980" y="5143"/>
                  </a:lnTo>
                  <a:lnTo>
                    <a:pt x="318960" y="2387"/>
                  </a:lnTo>
                  <a:lnTo>
                    <a:pt x="312127" y="1473"/>
                  </a:lnTo>
                  <a:lnTo>
                    <a:pt x="302666" y="3327"/>
                  </a:lnTo>
                  <a:lnTo>
                    <a:pt x="295021" y="8432"/>
                  </a:lnTo>
                  <a:lnTo>
                    <a:pt x="289902" y="16078"/>
                  </a:lnTo>
                  <a:lnTo>
                    <a:pt x="288048" y="25527"/>
                  </a:lnTo>
                  <a:lnTo>
                    <a:pt x="288048" y="232752"/>
                  </a:lnTo>
                  <a:lnTo>
                    <a:pt x="289966" y="242150"/>
                  </a:lnTo>
                  <a:lnTo>
                    <a:pt x="295186" y="249923"/>
                  </a:lnTo>
                  <a:lnTo>
                    <a:pt x="302856" y="255219"/>
                  </a:lnTo>
                  <a:lnTo>
                    <a:pt x="312127" y="257175"/>
                  </a:lnTo>
                  <a:lnTo>
                    <a:pt x="321525" y="255219"/>
                  </a:lnTo>
                  <a:lnTo>
                    <a:pt x="329298" y="249923"/>
                  </a:lnTo>
                  <a:lnTo>
                    <a:pt x="334594" y="242150"/>
                  </a:lnTo>
                  <a:lnTo>
                    <a:pt x="336562" y="232752"/>
                  </a:lnTo>
                  <a:lnTo>
                    <a:pt x="336562" y="125564"/>
                  </a:lnTo>
                  <a:lnTo>
                    <a:pt x="393331" y="243700"/>
                  </a:lnTo>
                  <a:lnTo>
                    <a:pt x="397929" y="252895"/>
                  </a:lnTo>
                  <a:lnTo>
                    <a:pt x="404660" y="257175"/>
                  </a:lnTo>
                  <a:lnTo>
                    <a:pt x="424002" y="257175"/>
                  </a:lnTo>
                  <a:lnTo>
                    <a:pt x="431533" y="252374"/>
                  </a:lnTo>
                  <a:lnTo>
                    <a:pt x="491718" y="125717"/>
                  </a:lnTo>
                  <a:lnTo>
                    <a:pt x="491718" y="233121"/>
                  </a:lnTo>
                  <a:lnTo>
                    <a:pt x="493610" y="242468"/>
                  </a:lnTo>
                  <a:lnTo>
                    <a:pt x="498767" y="250113"/>
                  </a:lnTo>
                  <a:lnTo>
                    <a:pt x="506425" y="255270"/>
                  </a:lnTo>
                  <a:lnTo>
                    <a:pt x="515785" y="257175"/>
                  </a:lnTo>
                  <a:lnTo>
                    <a:pt x="525373" y="255308"/>
                  </a:lnTo>
                  <a:lnTo>
                    <a:pt x="533133" y="250202"/>
                  </a:lnTo>
                  <a:lnTo>
                    <a:pt x="538327" y="242570"/>
                  </a:lnTo>
                  <a:lnTo>
                    <a:pt x="540219" y="233121"/>
                  </a:lnTo>
                  <a:lnTo>
                    <a:pt x="540219" y="25882"/>
                  </a:lnTo>
                  <a:close/>
                </a:path>
                <a:path w="814070" h="259079">
                  <a:moveTo>
                    <a:pt x="813739" y="42964"/>
                  </a:moveTo>
                  <a:lnTo>
                    <a:pt x="769099" y="8496"/>
                  </a:lnTo>
                  <a:lnTo>
                    <a:pt x="722033" y="0"/>
                  </a:lnTo>
                  <a:lnTo>
                    <a:pt x="670420" y="9499"/>
                  </a:lnTo>
                  <a:lnTo>
                    <a:pt x="630097" y="36106"/>
                  </a:lnTo>
                  <a:lnTo>
                    <a:pt x="603859" y="76987"/>
                  </a:lnTo>
                  <a:lnTo>
                    <a:pt x="594487" y="129324"/>
                  </a:lnTo>
                  <a:lnTo>
                    <a:pt x="603859" y="181648"/>
                  </a:lnTo>
                  <a:lnTo>
                    <a:pt x="630097" y="222529"/>
                  </a:lnTo>
                  <a:lnTo>
                    <a:pt x="670420" y="249135"/>
                  </a:lnTo>
                  <a:lnTo>
                    <a:pt x="722033" y="258635"/>
                  </a:lnTo>
                  <a:lnTo>
                    <a:pt x="746366" y="256451"/>
                  </a:lnTo>
                  <a:lnTo>
                    <a:pt x="789228" y="240068"/>
                  </a:lnTo>
                  <a:lnTo>
                    <a:pt x="813739" y="215671"/>
                  </a:lnTo>
                  <a:lnTo>
                    <a:pt x="813739" y="209359"/>
                  </a:lnTo>
                  <a:lnTo>
                    <a:pt x="779462" y="187528"/>
                  </a:lnTo>
                  <a:lnTo>
                    <a:pt x="763701" y="198628"/>
                  </a:lnTo>
                  <a:lnTo>
                    <a:pt x="752182" y="204851"/>
                  </a:lnTo>
                  <a:lnTo>
                    <a:pt x="738543" y="209232"/>
                  </a:lnTo>
                  <a:lnTo>
                    <a:pt x="722033" y="210883"/>
                  </a:lnTo>
                  <a:lnTo>
                    <a:pt x="691235" y="204889"/>
                  </a:lnTo>
                  <a:lnTo>
                    <a:pt x="667169" y="188112"/>
                  </a:lnTo>
                  <a:lnTo>
                    <a:pt x="651497" y="162318"/>
                  </a:lnTo>
                  <a:lnTo>
                    <a:pt x="645909" y="129324"/>
                  </a:lnTo>
                  <a:lnTo>
                    <a:pt x="651497" y="96316"/>
                  </a:lnTo>
                  <a:lnTo>
                    <a:pt x="667169" y="70523"/>
                  </a:lnTo>
                  <a:lnTo>
                    <a:pt x="691235" y="53746"/>
                  </a:lnTo>
                  <a:lnTo>
                    <a:pt x="722033" y="47752"/>
                  </a:lnTo>
                  <a:lnTo>
                    <a:pt x="738543" y="49403"/>
                  </a:lnTo>
                  <a:lnTo>
                    <a:pt x="752195" y="53784"/>
                  </a:lnTo>
                  <a:lnTo>
                    <a:pt x="763752" y="60032"/>
                  </a:lnTo>
                  <a:lnTo>
                    <a:pt x="779462" y="71107"/>
                  </a:lnTo>
                  <a:lnTo>
                    <a:pt x="784860" y="72961"/>
                  </a:lnTo>
                  <a:lnTo>
                    <a:pt x="790409" y="72961"/>
                  </a:lnTo>
                  <a:lnTo>
                    <a:pt x="799668" y="71158"/>
                  </a:lnTo>
                  <a:lnTo>
                    <a:pt x="807059" y="66179"/>
                  </a:lnTo>
                  <a:lnTo>
                    <a:pt x="811961" y="58674"/>
                  </a:lnTo>
                  <a:lnTo>
                    <a:pt x="813739" y="49276"/>
                  </a:lnTo>
                  <a:lnTo>
                    <a:pt x="813739" y="42964"/>
                  </a:lnTo>
                  <a:close/>
                </a:path>
              </a:pathLst>
            </a:custGeom>
            <a:solidFill>
              <a:srgbClr val="878A8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22428" y="6372985"/>
              <a:ext cx="207568" cy="2527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24779" y="6314383"/>
              <a:ext cx="132404" cy="966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970766" y="6368673"/>
              <a:ext cx="280035" cy="182880"/>
            </a:xfrm>
            <a:custGeom>
              <a:avLst/>
              <a:gdLst/>
              <a:ahLst/>
              <a:cxnLst/>
              <a:rect l="l" t="t" r="r" b="b"/>
              <a:pathLst>
                <a:path w="280034" h="182879">
                  <a:moveTo>
                    <a:pt x="253766" y="0"/>
                  </a:moveTo>
                  <a:lnTo>
                    <a:pt x="11515" y="138610"/>
                  </a:lnTo>
                  <a:lnTo>
                    <a:pt x="0" y="161876"/>
                  </a:lnTo>
                  <a:lnTo>
                    <a:pt x="2955" y="170729"/>
                  </a:lnTo>
                  <a:lnTo>
                    <a:pt x="9092" y="177726"/>
                  </a:lnTo>
                  <a:lnTo>
                    <a:pt x="17141" y="181676"/>
                  </a:lnTo>
                  <a:lnTo>
                    <a:pt x="26076" y="182301"/>
                  </a:lnTo>
                  <a:lnTo>
                    <a:pt x="34871" y="179326"/>
                  </a:lnTo>
                  <a:lnTo>
                    <a:pt x="268335" y="43690"/>
                  </a:lnTo>
                  <a:lnTo>
                    <a:pt x="275292" y="37517"/>
                  </a:lnTo>
                  <a:lnTo>
                    <a:pt x="279219" y="29419"/>
                  </a:lnTo>
                  <a:lnTo>
                    <a:pt x="279840" y="20430"/>
                  </a:lnTo>
                  <a:lnTo>
                    <a:pt x="276882" y="11585"/>
                  </a:lnTo>
                  <a:lnTo>
                    <a:pt x="270745" y="4580"/>
                  </a:lnTo>
                  <a:lnTo>
                    <a:pt x="262697" y="626"/>
                  </a:lnTo>
                  <a:lnTo>
                    <a:pt x="253766" y="0"/>
                  </a:lnTo>
                  <a:close/>
                </a:path>
              </a:pathLst>
            </a:custGeom>
            <a:solidFill>
              <a:srgbClr val="14377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24214" y="6260103"/>
              <a:ext cx="426408" cy="4845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595930" y="6259925"/>
              <a:ext cx="0" cy="485140"/>
            </a:xfrm>
            <a:custGeom>
              <a:avLst/>
              <a:gdLst/>
              <a:ahLst/>
              <a:cxnLst/>
              <a:rect l="l" t="t" r="r" b="b"/>
              <a:pathLst>
                <a:path h="485140">
                  <a:moveTo>
                    <a:pt x="0" y="0"/>
                  </a:moveTo>
                  <a:lnTo>
                    <a:pt x="0" y="484949"/>
                  </a:lnTo>
                </a:path>
              </a:pathLst>
            </a:custGeom>
            <a:ln w="9525">
              <a:solidFill>
                <a:srgbClr val="878A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6122732"/>
              <a:ext cx="11732260" cy="735330"/>
            </a:xfrm>
            <a:custGeom>
              <a:avLst/>
              <a:gdLst/>
              <a:ahLst/>
              <a:cxnLst/>
              <a:rect l="l" t="t" r="r" b="b"/>
              <a:pathLst>
                <a:path w="11732260" h="735329">
                  <a:moveTo>
                    <a:pt x="0" y="0"/>
                  </a:moveTo>
                  <a:lnTo>
                    <a:pt x="11348758" y="0"/>
                  </a:lnTo>
                  <a:lnTo>
                    <a:pt x="11393422" y="2802"/>
                  </a:lnTo>
                  <a:lnTo>
                    <a:pt x="11436574" y="11001"/>
                  </a:lnTo>
                  <a:lnTo>
                    <a:pt x="11477924" y="24284"/>
                  </a:lnTo>
                  <a:lnTo>
                    <a:pt x="11517187" y="42339"/>
                  </a:lnTo>
                  <a:lnTo>
                    <a:pt x="11554075" y="64853"/>
                  </a:lnTo>
                  <a:lnTo>
                    <a:pt x="11588299" y="91514"/>
                  </a:lnTo>
                  <a:lnTo>
                    <a:pt x="11619574" y="122008"/>
                  </a:lnTo>
                  <a:lnTo>
                    <a:pt x="11647611" y="156025"/>
                  </a:lnTo>
                  <a:lnTo>
                    <a:pt x="11672123" y="193250"/>
                  </a:lnTo>
                  <a:lnTo>
                    <a:pt x="11692823" y="233371"/>
                  </a:lnTo>
                  <a:lnTo>
                    <a:pt x="11709423" y="276077"/>
                  </a:lnTo>
                  <a:lnTo>
                    <a:pt x="11721636" y="321054"/>
                  </a:lnTo>
                  <a:lnTo>
                    <a:pt x="11729175" y="367990"/>
                  </a:lnTo>
                  <a:lnTo>
                    <a:pt x="11731752" y="416572"/>
                  </a:lnTo>
                  <a:lnTo>
                    <a:pt x="11731752" y="735267"/>
                  </a:lnTo>
                </a:path>
              </a:pathLst>
            </a:custGeom>
            <a:ln w="9525">
              <a:solidFill>
                <a:srgbClr val="91C84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04800" marR="5080">
              <a:lnSpc>
                <a:spcPts val="2000"/>
              </a:lnSpc>
              <a:spcBef>
                <a:spcPts val="200"/>
              </a:spcBef>
            </a:pPr>
            <a:r>
              <a:rPr dirty="0"/>
              <a:t>This</a:t>
            </a:r>
            <a:r>
              <a:rPr spc="-35" dirty="0"/>
              <a:t> </a:t>
            </a:r>
            <a:r>
              <a:rPr dirty="0"/>
              <a:t>checklist</a:t>
            </a:r>
            <a:r>
              <a:rPr spc="-30" dirty="0"/>
              <a:t> </a:t>
            </a:r>
            <a:r>
              <a:rPr spc="-10" dirty="0"/>
              <a:t>ensures</a:t>
            </a:r>
            <a:r>
              <a:rPr spc="-30" dirty="0"/>
              <a:t> </a:t>
            </a:r>
            <a:r>
              <a:rPr dirty="0"/>
              <a:t>that</a:t>
            </a:r>
            <a:r>
              <a:rPr spc="-30" dirty="0"/>
              <a:t> </a:t>
            </a:r>
            <a:r>
              <a:rPr dirty="0"/>
              <a:t>digital</a:t>
            </a:r>
            <a:r>
              <a:rPr spc="-30" dirty="0"/>
              <a:t> </a:t>
            </a:r>
            <a:r>
              <a:rPr spc="-10" dirty="0"/>
              <a:t>therapeutics</a:t>
            </a:r>
            <a:r>
              <a:rPr spc="-30" dirty="0"/>
              <a:t> </a:t>
            </a:r>
            <a:r>
              <a:rPr spc="-10" dirty="0"/>
              <a:t>undergo</a:t>
            </a:r>
            <a:r>
              <a:rPr spc="-25" dirty="0"/>
              <a:t> </a:t>
            </a:r>
            <a:r>
              <a:rPr dirty="0"/>
              <a:t>a</a:t>
            </a:r>
            <a:r>
              <a:rPr spc="-25" dirty="0"/>
              <a:t> </a:t>
            </a:r>
            <a:r>
              <a:rPr dirty="0"/>
              <a:t>thorough</a:t>
            </a:r>
            <a:r>
              <a:rPr spc="-30" dirty="0"/>
              <a:t> </a:t>
            </a:r>
            <a:r>
              <a:rPr spc="-10" dirty="0"/>
              <a:t>evaluation</a:t>
            </a:r>
            <a:r>
              <a:rPr spc="-35" dirty="0"/>
              <a:t> </a:t>
            </a:r>
            <a:r>
              <a:rPr spc="-10" dirty="0"/>
              <a:t>comparable</a:t>
            </a:r>
            <a:r>
              <a:rPr spc="-25" dirty="0"/>
              <a:t> </a:t>
            </a:r>
            <a:r>
              <a:rPr dirty="0"/>
              <a:t>to</a:t>
            </a:r>
            <a:r>
              <a:rPr spc="-25" dirty="0"/>
              <a:t> </a:t>
            </a:r>
            <a:r>
              <a:rPr spc="-10" dirty="0"/>
              <a:t>traditional pharmaceuticals</a:t>
            </a:r>
            <a:r>
              <a:rPr spc="-20" dirty="0"/>
              <a:t> </a:t>
            </a:r>
            <a:r>
              <a:rPr dirty="0"/>
              <a:t>while</a:t>
            </a:r>
            <a:r>
              <a:rPr spc="-10" dirty="0"/>
              <a:t> addressing</a:t>
            </a:r>
            <a:r>
              <a:rPr spc="-20" dirty="0"/>
              <a:t> </a:t>
            </a:r>
            <a:r>
              <a:rPr dirty="0"/>
              <a:t>unique</a:t>
            </a:r>
            <a:r>
              <a:rPr spc="-10" dirty="0"/>
              <a:t> challenges</a:t>
            </a:r>
            <a:r>
              <a:rPr spc="-20" dirty="0"/>
              <a:t> </a:t>
            </a:r>
            <a:r>
              <a:rPr spc="-10" dirty="0"/>
              <a:t>related</a:t>
            </a:r>
            <a:r>
              <a:rPr spc="-15" dirty="0"/>
              <a:t> </a:t>
            </a:r>
            <a:r>
              <a:rPr dirty="0"/>
              <a:t>to</a:t>
            </a:r>
            <a:r>
              <a:rPr spc="-15" dirty="0"/>
              <a:t> </a:t>
            </a:r>
            <a:r>
              <a:rPr spc="-20" dirty="0"/>
              <a:t>software-</a:t>
            </a:r>
            <a:r>
              <a:rPr dirty="0"/>
              <a:t>based</a:t>
            </a:r>
            <a:r>
              <a:rPr spc="-15" dirty="0"/>
              <a:t> </a:t>
            </a:r>
            <a:r>
              <a:rPr spc="-10" dirty="0"/>
              <a:t>interventions.</a:t>
            </a: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pc="-10" dirty="0"/>
          </a:p>
          <a:p>
            <a:pPr marL="259715" indent="-247015">
              <a:lnSpc>
                <a:spcPct val="100000"/>
              </a:lnSpc>
              <a:buAutoNum type="arabicPeriod" startAt="5"/>
              <a:tabLst>
                <a:tab pos="259715" algn="l"/>
              </a:tabLst>
            </a:pPr>
            <a:r>
              <a:rPr sz="1900" b="0" spc="-10" dirty="0">
                <a:solidFill>
                  <a:srgbClr val="25408F"/>
                </a:solidFill>
                <a:latin typeface="Aptos"/>
                <a:cs typeface="Aptos"/>
              </a:rPr>
              <a:t>Access,</a:t>
            </a:r>
            <a:r>
              <a:rPr sz="19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dirty="0">
                <a:solidFill>
                  <a:srgbClr val="25408F"/>
                </a:solidFill>
                <a:latin typeface="Aptos"/>
                <a:cs typeface="Aptos"/>
              </a:rPr>
              <a:t>Distribution,</a:t>
            </a:r>
            <a:r>
              <a:rPr sz="19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9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spc="-20" dirty="0">
                <a:solidFill>
                  <a:srgbClr val="25408F"/>
                </a:solidFill>
                <a:latin typeface="Aptos"/>
                <a:cs typeface="Aptos"/>
              </a:rPr>
              <a:t>Coverage</a:t>
            </a:r>
            <a:r>
              <a:rPr sz="1900" b="0" spc="-4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spc="-10" dirty="0">
                <a:solidFill>
                  <a:srgbClr val="25408F"/>
                </a:solidFill>
                <a:latin typeface="Aptos"/>
                <a:cs typeface="Aptos"/>
              </a:rPr>
              <a:t>Considerations</a:t>
            </a:r>
            <a:endParaRPr sz="1900">
              <a:latin typeface="Aptos"/>
              <a:cs typeface="Aptos"/>
            </a:endParaRPr>
          </a:p>
          <a:p>
            <a:pPr marL="634365">
              <a:lnSpc>
                <a:spcPct val="100000"/>
              </a:lnSpc>
              <a:spcBef>
                <a:spcPts val="770"/>
              </a:spcBef>
            </a:pP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Prescription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requirements</a:t>
            </a:r>
            <a:r>
              <a:rPr sz="1600" b="0" spc="-2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2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authorization</a:t>
            </a:r>
            <a:r>
              <a:rPr sz="1600" b="0" spc="-2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pathways.</a:t>
            </a:r>
            <a:endParaRPr sz="1600">
              <a:latin typeface="Aptos"/>
              <a:cs typeface="Aptos"/>
            </a:endParaRPr>
          </a:p>
          <a:p>
            <a:pPr marL="634365" marR="1574800">
              <a:lnSpc>
                <a:spcPct val="119800"/>
              </a:lnSpc>
            </a:pP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Methods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of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patient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access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(e.g.,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direct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download,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specialty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20" dirty="0">
                <a:solidFill>
                  <a:srgbClr val="25408F"/>
                </a:solidFill>
                <a:latin typeface="Aptos"/>
                <a:cs typeface="Aptos"/>
              </a:rPr>
              <a:t>pharmacy,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payer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authorization). Compatibility</a:t>
            </a:r>
            <a:r>
              <a:rPr sz="1600" b="0" spc="-2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with</a:t>
            </a:r>
            <a:r>
              <a:rPr sz="1600" b="0" spc="-2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different</a:t>
            </a:r>
            <a:r>
              <a:rPr sz="1600" b="0" spc="-2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devices</a:t>
            </a:r>
            <a:r>
              <a:rPr sz="1600" b="0" spc="-1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1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platforms.</a:t>
            </a:r>
            <a:endParaRPr sz="1600">
              <a:latin typeface="Aptos"/>
              <a:cs typeface="Aptos"/>
            </a:endParaRPr>
          </a:p>
          <a:p>
            <a:pPr marL="634365">
              <a:lnSpc>
                <a:spcPct val="100000"/>
              </a:lnSpc>
              <a:spcBef>
                <a:spcPts val="380"/>
              </a:spcBef>
            </a:pP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Support</a:t>
            </a:r>
            <a:r>
              <a:rPr sz="1600" b="0" spc="-6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for</a:t>
            </a:r>
            <a:r>
              <a:rPr sz="1600" b="0" spc="-5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offline</a:t>
            </a:r>
            <a:r>
              <a:rPr sz="1600" b="0" spc="-5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use</a:t>
            </a:r>
            <a:r>
              <a:rPr sz="1600" b="0" spc="-5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5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technical</a:t>
            </a:r>
            <a:r>
              <a:rPr sz="1600" b="0" spc="-5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assistance</a:t>
            </a:r>
            <a:r>
              <a:rPr sz="1600" b="0" spc="-5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availability.</a:t>
            </a:r>
            <a:endParaRPr sz="1600">
              <a:latin typeface="Aptos"/>
              <a:cs typeface="Aptos"/>
            </a:endParaRPr>
          </a:p>
          <a:p>
            <a:pPr marL="259715" indent="-247015">
              <a:lnSpc>
                <a:spcPct val="100000"/>
              </a:lnSpc>
              <a:spcBef>
                <a:spcPts val="1430"/>
              </a:spcBef>
              <a:buAutoNum type="arabicPeriod" startAt="6"/>
              <a:tabLst>
                <a:tab pos="259715" algn="l"/>
              </a:tabLst>
            </a:pPr>
            <a:r>
              <a:rPr sz="1900" b="0" dirty="0">
                <a:solidFill>
                  <a:srgbClr val="25408F"/>
                </a:solidFill>
                <a:latin typeface="Aptos"/>
                <a:cs typeface="Aptos"/>
              </a:rPr>
              <a:t>Additional</a:t>
            </a:r>
            <a:r>
              <a:rPr sz="1900" b="0" spc="-6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dirty="0">
                <a:solidFill>
                  <a:srgbClr val="25408F"/>
                </a:solidFill>
                <a:latin typeface="Aptos"/>
                <a:cs typeface="Aptos"/>
              </a:rPr>
              <a:t>Supporting</a:t>
            </a:r>
            <a:r>
              <a:rPr sz="1900" b="0" spc="-6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900" b="0" spc="-10" dirty="0">
                <a:solidFill>
                  <a:srgbClr val="25408F"/>
                </a:solidFill>
                <a:latin typeface="Aptos"/>
                <a:cs typeface="Aptos"/>
              </a:rPr>
              <a:t>Information</a:t>
            </a:r>
            <a:endParaRPr sz="1900">
              <a:latin typeface="Aptos"/>
              <a:cs typeface="Aptos"/>
            </a:endParaRPr>
          </a:p>
          <a:p>
            <a:pPr marL="634365" marR="5245100">
              <a:lnSpc>
                <a:spcPct val="119800"/>
              </a:lnSpc>
              <a:spcBef>
                <a:spcPts val="390"/>
              </a:spcBef>
            </a:pP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Disease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description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2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burden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of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illness. Existing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treatment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alternatives</a:t>
            </a:r>
            <a:r>
              <a:rPr sz="1600" b="0" spc="-3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2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unmet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needs.</a:t>
            </a:r>
            <a:endParaRPr sz="1600">
              <a:latin typeface="Aptos"/>
              <a:cs typeface="Aptos"/>
            </a:endParaRPr>
          </a:p>
          <a:p>
            <a:pPr marL="634365">
              <a:lnSpc>
                <a:spcPct val="100000"/>
              </a:lnSpc>
              <a:spcBef>
                <a:spcPts val="380"/>
              </a:spcBef>
            </a:pP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Appendices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for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screenshots,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instructional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guides,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and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clinical</a:t>
            </a:r>
            <a:r>
              <a:rPr sz="1600" b="0" spc="-40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dirty="0">
                <a:solidFill>
                  <a:srgbClr val="25408F"/>
                </a:solidFill>
                <a:latin typeface="Aptos"/>
                <a:cs typeface="Aptos"/>
              </a:rPr>
              <a:t>study</a:t>
            </a:r>
            <a:r>
              <a:rPr sz="1600" b="0" spc="-35" dirty="0">
                <a:solidFill>
                  <a:srgbClr val="25408F"/>
                </a:solidFill>
                <a:latin typeface="Aptos"/>
                <a:cs typeface="Aptos"/>
              </a:rPr>
              <a:t> </a:t>
            </a:r>
            <a:r>
              <a:rPr sz="1600" b="0" spc="-10" dirty="0">
                <a:solidFill>
                  <a:srgbClr val="25408F"/>
                </a:solidFill>
                <a:latin typeface="Aptos"/>
                <a:cs typeface="Aptos"/>
              </a:rPr>
              <a:t>details.</a:t>
            </a:r>
            <a:endParaRPr sz="1600">
              <a:latin typeface="Aptos"/>
              <a:cs typeface="Apto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1062" y="2583243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1062" y="3164293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81062" y="2873768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1062" y="3454818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81062" y="4241672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81062" y="4822723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81062" y="4532198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257"/>
                </a:moveTo>
                <a:lnTo>
                  <a:pt x="155257" y="155257"/>
                </a:lnTo>
                <a:lnTo>
                  <a:pt x="155257" y="0"/>
                </a:lnTo>
                <a:lnTo>
                  <a:pt x="0" y="0"/>
                </a:lnTo>
                <a:lnTo>
                  <a:pt x="0" y="155257"/>
                </a:lnTo>
                <a:close/>
              </a:path>
            </a:pathLst>
          </a:custGeom>
          <a:ln w="9525">
            <a:solidFill>
              <a:srgbClr val="91C84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7087" y="6223959"/>
            <a:ext cx="4494530" cy="18097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JMCP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AMCP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Format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for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Formulary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Submission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5.0: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Vol.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30,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Number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4-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b,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April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 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Aptos"/>
                <a:cs typeface="Aptos"/>
              </a:rPr>
              <a:t>2024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/>
              <a:cs typeface="Apto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06374" y="6350948"/>
            <a:ext cx="140017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125" normalizeH="0" baseline="0" noProof="0" dirty="0">
                <a:ln>
                  <a:noFill/>
                </a:ln>
                <a:solidFill>
                  <a:srgbClr val="878A8F"/>
                </a:solidFill>
                <a:effectLst/>
                <a:uLnTx/>
                <a:uFillTx/>
                <a:latin typeface="Aptos ExtraBold"/>
                <a:cs typeface="Aptos ExtraBold"/>
              </a:rPr>
              <a:t>#AMCP2025 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ExtraBold"/>
              <a:cs typeface="Aptos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Stock-1646050545">
            <a:hlinkClick r:id="" action="ppaction://media"/>
            <a:extLst>
              <a:ext uri="{FF2B5EF4-FFF2-40B4-BE49-F238E27FC236}">
                <a16:creationId xmlns:a16="http://schemas.microsoft.com/office/drawing/2014/main" id="{FBB13CEF-EA15-053E-B285-BDAC1A62D8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52" y="4763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78224" y="-7345"/>
            <a:ext cx="12348447" cy="6947449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25408F">
              <a:alpha val="84999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16465" y="2769448"/>
            <a:ext cx="688340" cy="582295"/>
            <a:chOff x="1316465" y="2769448"/>
            <a:chExt cx="688340" cy="582295"/>
          </a:xfrm>
        </p:grpSpPr>
        <p:sp>
          <p:nvSpPr>
            <p:cNvPr id="4" name="object 4"/>
            <p:cNvSpPr/>
            <p:nvPr/>
          </p:nvSpPr>
          <p:spPr>
            <a:xfrm>
              <a:off x="1449305" y="2769448"/>
              <a:ext cx="325755" cy="238125"/>
            </a:xfrm>
            <a:custGeom>
              <a:avLst/>
              <a:gdLst/>
              <a:ahLst/>
              <a:cxnLst/>
              <a:rect l="l" t="t" r="r" b="b"/>
              <a:pathLst>
                <a:path w="325755" h="238125">
                  <a:moveTo>
                    <a:pt x="261534" y="0"/>
                  </a:moveTo>
                  <a:lnTo>
                    <a:pt x="28299" y="130252"/>
                  </a:lnTo>
                  <a:lnTo>
                    <a:pt x="1534" y="165356"/>
                  </a:lnTo>
                  <a:lnTo>
                    <a:pt x="0" y="187468"/>
                  </a:lnTo>
                  <a:lnTo>
                    <a:pt x="7268" y="209233"/>
                  </a:lnTo>
                  <a:lnTo>
                    <a:pt x="22366" y="226456"/>
                  </a:lnTo>
                  <a:lnTo>
                    <a:pt x="42165" y="236178"/>
                  </a:lnTo>
                  <a:lnTo>
                    <a:pt x="64140" y="237721"/>
                  </a:lnTo>
                  <a:lnTo>
                    <a:pt x="85767" y="230404"/>
                  </a:lnTo>
                  <a:lnTo>
                    <a:pt x="297362" y="107468"/>
                  </a:lnTo>
                  <a:lnTo>
                    <a:pt x="314475" y="92275"/>
                  </a:lnTo>
                  <a:lnTo>
                    <a:pt x="324136" y="72354"/>
                  </a:lnTo>
                  <a:lnTo>
                    <a:pt x="325669" y="50245"/>
                  </a:lnTo>
                  <a:lnTo>
                    <a:pt x="318393" y="28487"/>
                  </a:lnTo>
                  <a:lnTo>
                    <a:pt x="303302" y="11265"/>
                  </a:lnTo>
                  <a:lnTo>
                    <a:pt x="283508" y="1542"/>
                  </a:lnTo>
                  <a:lnTo>
                    <a:pt x="261534" y="0"/>
                  </a:lnTo>
                  <a:close/>
                </a:path>
              </a:pathLst>
            </a:custGeom>
            <a:solidFill>
              <a:srgbClr val="93C83E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316465" y="2902988"/>
              <a:ext cx="688340" cy="448945"/>
            </a:xfrm>
            <a:custGeom>
              <a:avLst/>
              <a:gdLst/>
              <a:ahLst/>
              <a:cxnLst/>
              <a:rect l="l" t="t" r="r" b="b"/>
              <a:pathLst>
                <a:path w="688339" h="448945">
                  <a:moveTo>
                    <a:pt x="624182" y="0"/>
                  </a:moveTo>
                  <a:lnTo>
                    <a:pt x="28307" y="340952"/>
                  </a:lnTo>
                  <a:lnTo>
                    <a:pt x="1532" y="376057"/>
                  </a:lnTo>
                  <a:lnTo>
                    <a:pt x="0" y="398169"/>
                  </a:lnTo>
                  <a:lnTo>
                    <a:pt x="7275" y="419934"/>
                  </a:lnTo>
                  <a:lnTo>
                    <a:pt x="22366" y="437154"/>
                  </a:lnTo>
                  <a:lnTo>
                    <a:pt x="42161" y="446872"/>
                  </a:lnTo>
                  <a:lnTo>
                    <a:pt x="64134" y="448411"/>
                  </a:lnTo>
                  <a:lnTo>
                    <a:pt x="85761" y="441092"/>
                  </a:lnTo>
                  <a:lnTo>
                    <a:pt x="660017" y="107463"/>
                  </a:lnTo>
                  <a:lnTo>
                    <a:pt x="677130" y="92277"/>
                  </a:lnTo>
                  <a:lnTo>
                    <a:pt x="686792" y="72359"/>
                  </a:lnTo>
                  <a:lnTo>
                    <a:pt x="688324" y="50247"/>
                  </a:lnTo>
                  <a:lnTo>
                    <a:pt x="681049" y="28482"/>
                  </a:lnTo>
                  <a:lnTo>
                    <a:pt x="665951" y="11260"/>
                  </a:lnTo>
                  <a:lnTo>
                    <a:pt x="646154" y="1539"/>
                  </a:lnTo>
                  <a:lnTo>
                    <a:pt x="6241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object 6"/>
          <p:cNvSpPr/>
          <p:nvPr/>
        </p:nvSpPr>
        <p:spPr>
          <a:xfrm>
            <a:off x="1185824" y="3335756"/>
            <a:ext cx="819150" cy="492759"/>
          </a:xfrm>
          <a:custGeom>
            <a:avLst/>
            <a:gdLst/>
            <a:ahLst/>
            <a:cxnLst/>
            <a:rect l="l" t="t" r="r" b="b"/>
            <a:pathLst>
              <a:path w="819150" h="492760">
                <a:moveTo>
                  <a:pt x="533730" y="50253"/>
                </a:moveTo>
                <a:lnTo>
                  <a:pt x="526465" y="28486"/>
                </a:lnTo>
                <a:lnTo>
                  <a:pt x="511365" y="11264"/>
                </a:lnTo>
                <a:lnTo>
                  <a:pt x="491566" y="1549"/>
                </a:lnTo>
                <a:lnTo>
                  <a:pt x="469595" y="0"/>
                </a:lnTo>
                <a:lnTo>
                  <a:pt x="447979" y="7315"/>
                </a:lnTo>
                <a:lnTo>
                  <a:pt x="28308" y="251142"/>
                </a:lnTo>
                <a:lnTo>
                  <a:pt x="11188" y="266331"/>
                </a:lnTo>
                <a:lnTo>
                  <a:pt x="1536" y="286245"/>
                </a:lnTo>
                <a:lnTo>
                  <a:pt x="0" y="308368"/>
                </a:lnTo>
                <a:lnTo>
                  <a:pt x="7277" y="330123"/>
                </a:lnTo>
                <a:lnTo>
                  <a:pt x="22364" y="347345"/>
                </a:lnTo>
                <a:lnTo>
                  <a:pt x="42151" y="357060"/>
                </a:lnTo>
                <a:lnTo>
                  <a:pt x="64135" y="358609"/>
                </a:lnTo>
                <a:lnTo>
                  <a:pt x="85763" y="351282"/>
                </a:lnTo>
                <a:lnTo>
                  <a:pt x="505434" y="107467"/>
                </a:lnTo>
                <a:lnTo>
                  <a:pt x="522541" y="92290"/>
                </a:lnTo>
                <a:lnTo>
                  <a:pt x="532206" y="72364"/>
                </a:lnTo>
                <a:lnTo>
                  <a:pt x="533730" y="50253"/>
                </a:lnTo>
                <a:close/>
              </a:path>
              <a:path w="819150" h="492760">
                <a:moveTo>
                  <a:pt x="818959" y="151599"/>
                </a:moveTo>
                <a:lnTo>
                  <a:pt x="811682" y="129844"/>
                </a:lnTo>
                <a:lnTo>
                  <a:pt x="796582" y="112623"/>
                </a:lnTo>
                <a:lnTo>
                  <a:pt x="776795" y="102895"/>
                </a:lnTo>
                <a:lnTo>
                  <a:pt x="754824" y="101358"/>
                </a:lnTo>
                <a:lnTo>
                  <a:pt x="733196" y="108686"/>
                </a:lnTo>
                <a:lnTo>
                  <a:pt x="258127" y="384683"/>
                </a:lnTo>
                <a:lnTo>
                  <a:pt x="241007" y="399859"/>
                </a:lnTo>
                <a:lnTo>
                  <a:pt x="231355" y="419785"/>
                </a:lnTo>
                <a:lnTo>
                  <a:pt x="229819" y="441896"/>
                </a:lnTo>
                <a:lnTo>
                  <a:pt x="237096" y="463664"/>
                </a:lnTo>
                <a:lnTo>
                  <a:pt x="252183" y="480885"/>
                </a:lnTo>
                <a:lnTo>
                  <a:pt x="271983" y="490601"/>
                </a:lnTo>
                <a:lnTo>
                  <a:pt x="293954" y="492150"/>
                </a:lnTo>
                <a:lnTo>
                  <a:pt x="315582" y="484835"/>
                </a:lnTo>
                <a:lnTo>
                  <a:pt x="790651" y="208826"/>
                </a:lnTo>
                <a:lnTo>
                  <a:pt x="807758" y="193636"/>
                </a:lnTo>
                <a:lnTo>
                  <a:pt x="817422" y="173710"/>
                </a:lnTo>
                <a:lnTo>
                  <a:pt x="818959" y="151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55979" y="2635935"/>
            <a:ext cx="589280" cy="657860"/>
          </a:xfrm>
          <a:custGeom>
            <a:avLst/>
            <a:gdLst/>
            <a:ahLst/>
            <a:cxnLst/>
            <a:rect l="l" t="t" r="r" b="b"/>
            <a:pathLst>
              <a:path w="589280" h="657860">
                <a:moveTo>
                  <a:pt x="458139" y="393407"/>
                </a:moveTo>
                <a:lnTo>
                  <a:pt x="450862" y="371640"/>
                </a:lnTo>
                <a:lnTo>
                  <a:pt x="435775" y="354418"/>
                </a:lnTo>
                <a:lnTo>
                  <a:pt x="415975" y="344703"/>
                </a:lnTo>
                <a:lnTo>
                  <a:pt x="394004" y="343166"/>
                </a:lnTo>
                <a:lnTo>
                  <a:pt x="372376" y="350481"/>
                </a:lnTo>
                <a:lnTo>
                  <a:pt x="28308" y="550379"/>
                </a:lnTo>
                <a:lnTo>
                  <a:pt x="11201" y="565569"/>
                </a:lnTo>
                <a:lnTo>
                  <a:pt x="1536" y="585482"/>
                </a:lnTo>
                <a:lnTo>
                  <a:pt x="12" y="607593"/>
                </a:lnTo>
                <a:lnTo>
                  <a:pt x="7277" y="629361"/>
                </a:lnTo>
                <a:lnTo>
                  <a:pt x="22377" y="646582"/>
                </a:lnTo>
                <a:lnTo>
                  <a:pt x="42164" y="656297"/>
                </a:lnTo>
                <a:lnTo>
                  <a:pt x="64135" y="657847"/>
                </a:lnTo>
                <a:lnTo>
                  <a:pt x="85763" y="650519"/>
                </a:lnTo>
                <a:lnTo>
                  <a:pt x="429831" y="450621"/>
                </a:lnTo>
                <a:lnTo>
                  <a:pt x="446951" y="435432"/>
                </a:lnTo>
                <a:lnTo>
                  <a:pt x="456603" y="415518"/>
                </a:lnTo>
                <a:lnTo>
                  <a:pt x="458139" y="393407"/>
                </a:lnTo>
                <a:close/>
              </a:path>
              <a:path w="589280" h="657860">
                <a:moveTo>
                  <a:pt x="589127" y="50241"/>
                </a:moveTo>
                <a:lnTo>
                  <a:pt x="581850" y="28473"/>
                </a:lnTo>
                <a:lnTo>
                  <a:pt x="566762" y="11264"/>
                </a:lnTo>
                <a:lnTo>
                  <a:pt x="546963" y="1549"/>
                </a:lnTo>
                <a:lnTo>
                  <a:pt x="524992" y="0"/>
                </a:lnTo>
                <a:lnTo>
                  <a:pt x="503364" y="7315"/>
                </a:lnTo>
                <a:lnTo>
                  <a:pt x="28295" y="283324"/>
                </a:lnTo>
                <a:lnTo>
                  <a:pt x="11188" y="298513"/>
                </a:lnTo>
                <a:lnTo>
                  <a:pt x="1536" y="318439"/>
                </a:lnTo>
                <a:lnTo>
                  <a:pt x="0" y="340550"/>
                </a:lnTo>
                <a:lnTo>
                  <a:pt x="7264" y="362305"/>
                </a:lnTo>
                <a:lnTo>
                  <a:pt x="22364" y="379526"/>
                </a:lnTo>
                <a:lnTo>
                  <a:pt x="42164" y="389255"/>
                </a:lnTo>
                <a:lnTo>
                  <a:pt x="64135" y="390791"/>
                </a:lnTo>
                <a:lnTo>
                  <a:pt x="85763" y="383463"/>
                </a:lnTo>
                <a:lnTo>
                  <a:pt x="560819" y="107467"/>
                </a:lnTo>
                <a:lnTo>
                  <a:pt x="577938" y="92290"/>
                </a:lnTo>
                <a:lnTo>
                  <a:pt x="587590" y="72364"/>
                </a:lnTo>
                <a:lnTo>
                  <a:pt x="589127" y="502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54730" y="3170034"/>
            <a:ext cx="250078" cy="19380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955986" y="3323504"/>
            <a:ext cx="325120" cy="237490"/>
          </a:xfrm>
          <a:custGeom>
            <a:avLst/>
            <a:gdLst/>
            <a:ahLst/>
            <a:cxnLst/>
            <a:rect l="l" t="t" r="r" b="b"/>
            <a:pathLst>
              <a:path w="325119" h="237489">
                <a:moveTo>
                  <a:pt x="260863" y="0"/>
                </a:moveTo>
                <a:lnTo>
                  <a:pt x="28301" y="129859"/>
                </a:lnTo>
                <a:lnTo>
                  <a:pt x="1531" y="164968"/>
                </a:lnTo>
                <a:lnTo>
                  <a:pt x="0" y="187080"/>
                </a:lnTo>
                <a:lnTo>
                  <a:pt x="7270" y="208840"/>
                </a:lnTo>
                <a:lnTo>
                  <a:pt x="22368" y="226062"/>
                </a:lnTo>
                <a:lnTo>
                  <a:pt x="42166" y="235785"/>
                </a:lnTo>
                <a:lnTo>
                  <a:pt x="64141" y="237327"/>
                </a:lnTo>
                <a:lnTo>
                  <a:pt x="85769" y="230011"/>
                </a:lnTo>
                <a:lnTo>
                  <a:pt x="296690" y="107468"/>
                </a:lnTo>
                <a:lnTo>
                  <a:pt x="313803" y="92275"/>
                </a:lnTo>
                <a:lnTo>
                  <a:pt x="323465" y="72353"/>
                </a:lnTo>
                <a:lnTo>
                  <a:pt x="324997" y="50240"/>
                </a:lnTo>
                <a:lnTo>
                  <a:pt x="317722" y="28474"/>
                </a:lnTo>
                <a:lnTo>
                  <a:pt x="302631" y="11260"/>
                </a:lnTo>
                <a:lnTo>
                  <a:pt x="282836" y="1541"/>
                </a:lnTo>
                <a:lnTo>
                  <a:pt x="260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43345" y="2906396"/>
            <a:ext cx="581025" cy="629285"/>
          </a:xfrm>
          <a:custGeom>
            <a:avLst/>
            <a:gdLst/>
            <a:ahLst/>
            <a:cxnLst/>
            <a:rect l="l" t="t" r="r" b="b"/>
            <a:pathLst>
              <a:path w="581025" h="629285">
                <a:moveTo>
                  <a:pt x="290321" y="0"/>
                </a:moveTo>
                <a:lnTo>
                  <a:pt x="245327" y="18993"/>
                </a:lnTo>
                <a:lnTo>
                  <a:pt x="6235" y="544664"/>
                </a:lnTo>
                <a:lnTo>
                  <a:pt x="0" y="569798"/>
                </a:lnTo>
                <a:lnTo>
                  <a:pt x="4100" y="591314"/>
                </a:lnTo>
                <a:lnTo>
                  <a:pt x="15941" y="610295"/>
                </a:lnTo>
                <a:lnTo>
                  <a:pt x="34836" y="623822"/>
                </a:lnTo>
                <a:lnTo>
                  <a:pt x="60096" y="628980"/>
                </a:lnTo>
                <a:lnTo>
                  <a:pt x="79929" y="625907"/>
                </a:lnTo>
                <a:lnTo>
                  <a:pt x="94659" y="617932"/>
                </a:lnTo>
                <a:lnTo>
                  <a:pt x="105369" y="606922"/>
                </a:lnTo>
                <a:lnTo>
                  <a:pt x="113144" y="594740"/>
                </a:lnTo>
                <a:lnTo>
                  <a:pt x="162267" y="489623"/>
                </a:lnTo>
                <a:lnTo>
                  <a:pt x="549671" y="489623"/>
                </a:lnTo>
                <a:lnTo>
                  <a:pt x="499230" y="377570"/>
                </a:lnTo>
                <a:lnTo>
                  <a:pt x="208622" y="377570"/>
                </a:lnTo>
                <a:lnTo>
                  <a:pt x="290321" y="178079"/>
                </a:lnTo>
                <a:lnTo>
                  <a:pt x="409428" y="178079"/>
                </a:lnTo>
                <a:lnTo>
                  <a:pt x="344385" y="33591"/>
                </a:lnTo>
                <a:lnTo>
                  <a:pt x="335643" y="18993"/>
                </a:lnTo>
                <a:lnTo>
                  <a:pt x="323739" y="8520"/>
                </a:lnTo>
                <a:lnTo>
                  <a:pt x="308617" y="2149"/>
                </a:lnTo>
                <a:lnTo>
                  <a:pt x="308837" y="2149"/>
                </a:lnTo>
                <a:lnTo>
                  <a:pt x="290321" y="0"/>
                </a:lnTo>
                <a:close/>
              </a:path>
              <a:path w="581025" h="629285">
                <a:moveTo>
                  <a:pt x="549671" y="489623"/>
                </a:moveTo>
                <a:lnTo>
                  <a:pt x="418401" y="489623"/>
                </a:lnTo>
                <a:lnTo>
                  <a:pt x="467677" y="595058"/>
                </a:lnTo>
                <a:lnTo>
                  <a:pt x="477763" y="610295"/>
                </a:lnTo>
                <a:lnTo>
                  <a:pt x="489627" y="620815"/>
                </a:lnTo>
                <a:lnTo>
                  <a:pt x="503783" y="626978"/>
                </a:lnTo>
                <a:lnTo>
                  <a:pt x="520560" y="628980"/>
                </a:lnTo>
                <a:lnTo>
                  <a:pt x="545827" y="623822"/>
                </a:lnTo>
                <a:lnTo>
                  <a:pt x="564726" y="610295"/>
                </a:lnTo>
                <a:lnTo>
                  <a:pt x="576569" y="591314"/>
                </a:lnTo>
                <a:lnTo>
                  <a:pt x="580669" y="569798"/>
                </a:lnTo>
                <a:lnTo>
                  <a:pt x="580279" y="563484"/>
                </a:lnTo>
                <a:lnTo>
                  <a:pt x="579123" y="557207"/>
                </a:lnTo>
                <a:lnTo>
                  <a:pt x="577218" y="551019"/>
                </a:lnTo>
                <a:lnTo>
                  <a:pt x="574586" y="544969"/>
                </a:lnTo>
                <a:lnTo>
                  <a:pt x="549671" y="489623"/>
                </a:lnTo>
                <a:close/>
              </a:path>
              <a:path w="581025" h="629285">
                <a:moveTo>
                  <a:pt x="409428" y="178079"/>
                </a:moveTo>
                <a:lnTo>
                  <a:pt x="290321" y="178079"/>
                </a:lnTo>
                <a:lnTo>
                  <a:pt x="372046" y="377570"/>
                </a:lnTo>
                <a:lnTo>
                  <a:pt x="499230" y="377570"/>
                </a:lnTo>
                <a:lnTo>
                  <a:pt x="409428" y="1780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51831" y="2906411"/>
            <a:ext cx="620395" cy="629285"/>
          </a:xfrm>
          <a:custGeom>
            <a:avLst/>
            <a:gdLst/>
            <a:ahLst/>
            <a:cxnLst/>
            <a:rect l="l" t="t" r="r" b="b"/>
            <a:pathLst>
              <a:path w="620395" h="629285">
                <a:moveTo>
                  <a:pt x="560158" y="0"/>
                </a:moveTo>
                <a:lnTo>
                  <a:pt x="515256" y="21361"/>
                </a:lnTo>
                <a:lnTo>
                  <a:pt x="310997" y="443585"/>
                </a:lnTo>
                <a:lnTo>
                  <a:pt x="114706" y="36461"/>
                </a:lnTo>
                <a:lnTo>
                  <a:pt x="103700" y="20413"/>
                </a:lnTo>
                <a:lnTo>
                  <a:pt x="90847" y="9029"/>
                </a:lnTo>
                <a:lnTo>
                  <a:pt x="76049" y="2246"/>
                </a:lnTo>
                <a:lnTo>
                  <a:pt x="59207" y="0"/>
                </a:lnTo>
                <a:lnTo>
                  <a:pt x="35950" y="4578"/>
                </a:lnTo>
                <a:lnTo>
                  <a:pt x="17154" y="17138"/>
                </a:lnTo>
                <a:lnTo>
                  <a:pt x="4582" y="35918"/>
                </a:lnTo>
                <a:lnTo>
                  <a:pt x="0" y="59156"/>
                </a:lnTo>
                <a:lnTo>
                  <a:pt x="0" y="568883"/>
                </a:lnTo>
                <a:lnTo>
                  <a:pt x="4738" y="592009"/>
                </a:lnTo>
                <a:lnTo>
                  <a:pt x="17568" y="611136"/>
                </a:lnTo>
                <a:lnTo>
                  <a:pt x="36417" y="624158"/>
                </a:lnTo>
                <a:lnTo>
                  <a:pt x="59207" y="628967"/>
                </a:lnTo>
                <a:lnTo>
                  <a:pt x="82342" y="624158"/>
                </a:lnTo>
                <a:lnTo>
                  <a:pt x="101477" y="611136"/>
                </a:lnTo>
                <a:lnTo>
                  <a:pt x="114505" y="592009"/>
                </a:lnTo>
                <a:lnTo>
                  <a:pt x="119316" y="568883"/>
                </a:lnTo>
                <a:lnTo>
                  <a:pt x="119316" y="305219"/>
                </a:lnTo>
                <a:lnTo>
                  <a:pt x="258978" y="595807"/>
                </a:lnTo>
                <a:lnTo>
                  <a:pt x="268475" y="610531"/>
                </a:lnTo>
                <a:lnTo>
                  <a:pt x="280163" y="620869"/>
                </a:lnTo>
                <a:lnTo>
                  <a:pt x="294273" y="626967"/>
                </a:lnTo>
                <a:lnTo>
                  <a:pt x="311035" y="628967"/>
                </a:lnTo>
                <a:lnTo>
                  <a:pt x="327604" y="626782"/>
                </a:lnTo>
                <a:lnTo>
                  <a:pt x="342026" y="620368"/>
                </a:lnTo>
                <a:lnTo>
                  <a:pt x="353987" y="609931"/>
                </a:lnTo>
                <a:lnTo>
                  <a:pt x="363169" y="595680"/>
                </a:lnTo>
                <a:lnTo>
                  <a:pt x="500951" y="305587"/>
                </a:lnTo>
                <a:lnTo>
                  <a:pt x="500951" y="569785"/>
                </a:lnTo>
                <a:lnTo>
                  <a:pt x="505611" y="592796"/>
                </a:lnTo>
                <a:lnTo>
                  <a:pt x="518310" y="611611"/>
                </a:lnTo>
                <a:lnTo>
                  <a:pt x="537132" y="624308"/>
                </a:lnTo>
                <a:lnTo>
                  <a:pt x="560158" y="628967"/>
                </a:lnTo>
                <a:lnTo>
                  <a:pt x="583761" y="624385"/>
                </a:lnTo>
                <a:lnTo>
                  <a:pt x="602835" y="611816"/>
                </a:lnTo>
                <a:lnTo>
                  <a:pt x="615592" y="593027"/>
                </a:lnTo>
                <a:lnTo>
                  <a:pt x="620242" y="569785"/>
                </a:lnTo>
                <a:lnTo>
                  <a:pt x="620242" y="60045"/>
                </a:lnTo>
                <a:lnTo>
                  <a:pt x="615908" y="35511"/>
                </a:lnTo>
                <a:lnTo>
                  <a:pt x="603678" y="16554"/>
                </a:lnTo>
                <a:lnTo>
                  <a:pt x="584709" y="4331"/>
                </a:lnTo>
                <a:lnTo>
                  <a:pt x="5601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05592" y="2902803"/>
            <a:ext cx="539750" cy="636270"/>
          </a:xfrm>
          <a:custGeom>
            <a:avLst/>
            <a:gdLst/>
            <a:ahLst/>
            <a:cxnLst/>
            <a:rect l="l" t="t" r="r" b="b"/>
            <a:pathLst>
              <a:path w="539750" h="636270">
                <a:moveTo>
                  <a:pt x="313728" y="0"/>
                </a:moveTo>
                <a:lnTo>
                  <a:pt x="264785" y="3187"/>
                </a:lnTo>
                <a:lnTo>
                  <a:pt x="218936" y="12525"/>
                </a:lnTo>
                <a:lnTo>
                  <a:pt x="176511" y="27679"/>
                </a:lnTo>
                <a:lnTo>
                  <a:pt x="137839" y="48314"/>
                </a:lnTo>
                <a:lnTo>
                  <a:pt x="103252" y="74095"/>
                </a:lnTo>
                <a:lnTo>
                  <a:pt x="73079" y="104687"/>
                </a:lnTo>
                <a:lnTo>
                  <a:pt x="47652" y="139756"/>
                </a:lnTo>
                <a:lnTo>
                  <a:pt x="27299" y="178966"/>
                </a:lnTo>
                <a:lnTo>
                  <a:pt x="12353" y="221983"/>
                </a:lnTo>
                <a:lnTo>
                  <a:pt x="3143" y="268471"/>
                </a:lnTo>
                <a:lnTo>
                  <a:pt x="0" y="318096"/>
                </a:lnTo>
                <a:lnTo>
                  <a:pt x="3143" y="367715"/>
                </a:lnTo>
                <a:lnTo>
                  <a:pt x="12353" y="414199"/>
                </a:lnTo>
                <a:lnTo>
                  <a:pt x="27299" y="457213"/>
                </a:lnTo>
                <a:lnTo>
                  <a:pt x="47652" y="496422"/>
                </a:lnTo>
                <a:lnTo>
                  <a:pt x="73079" y="531490"/>
                </a:lnTo>
                <a:lnTo>
                  <a:pt x="103252" y="562082"/>
                </a:lnTo>
                <a:lnTo>
                  <a:pt x="137839" y="587864"/>
                </a:lnTo>
                <a:lnTo>
                  <a:pt x="176511" y="608500"/>
                </a:lnTo>
                <a:lnTo>
                  <a:pt x="218936" y="623655"/>
                </a:lnTo>
                <a:lnTo>
                  <a:pt x="264785" y="632993"/>
                </a:lnTo>
                <a:lnTo>
                  <a:pt x="313728" y="636181"/>
                </a:lnTo>
                <a:lnTo>
                  <a:pt x="361860" y="632720"/>
                </a:lnTo>
                <a:lnTo>
                  <a:pt x="407748" y="622647"/>
                </a:lnTo>
                <a:lnTo>
                  <a:pt x="450185" y="606431"/>
                </a:lnTo>
                <a:lnTo>
                  <a:pt x="487963" y="584535"/>
                </a:lnTo>
                <a:lnTo>
                  <a:pt x="519874" y="557428"/>
                </a:lnTo>
                <a:lnTo>
                  <a:pt x="539305" y="514946"/>
                </a:lnTo>
                <a:lnTo>
                  <a:pt x="534938" y="491831"/>
                </a:lnTo>
                <a:lnTo>
                  <a:pt x="504683" y="461113"/>
                </a:lnTo>
                <a:lnTo>
                  <a:pt x="461625" y="460149"/>
                </a:lnTo>
                <a:lnTo>
                  <a:pt x="416219" y="488575"/>
                </a:lnTo>
                <a:lnTo>
                  <a:pt x="387902" y="503882"/>
                </a:lnTo>
                <a:lnTo>
                  <a:pt x="354346" y="514649"/>
                </a:lnTo>
                <a:lnTo>
                  <a:pt x="313728" y="518718"/>
                </a:lnTo>
                <a:lnTo>
                  <a:pt x="268641" y="513804"/>
                </a:lnTo>
                <a:lnTo>
                  <a:pt x="228392" y="499608"/>
                </a:lnTo>
                <a:lnTo>
                  <a:pt x="193744" y="476949"/>
                </a:lnTo>
                <a:lnTo>
                  <a:pt x="165463" y="446649"/>
                </a:lnTo>
                <a:lnTo>
                  <a:pt x="144316" y="409527"/>
                </a:lnTo>
                <a:lnTo>
                  <a:pt x="131066" y="366403"/>
                </a:lnTo>
                <a:lnTo>
                  <a:pt x="126479" y="318096"/>
                </a:lnTo>
                <a:lnTo>
                  <a:pt x="131066" y="269785"/>
                </a:lnTo>
                <a:lnTo>
                  <a:pt x="144316" y="226655"/>
                </a:lnTo>
                <a:lnTo>
                  <a:pt x="165463" y="189528"/>
                </a:lnTo>
                <a:lnTo>
                  <a:pt x="193744" y="159224"/>
                </a:lnTo>
                <a:lnTo>
                  <a:pt x="228392" y="136562"/>
                </a:lnTo>
                <a:lnTo>
                  <a:pt x="268641" y="122364"/>
                </a:lnTo>
                <a:lnTo>
                  <a:pt x="313728" y="117449"/>
                </a:lnTo>
                <a:lnTo>
                  <a:pt x="354338" y="121521"/>
                </a:lnTo>
                <a:lnTo>
                  <a:pt x="387924" y="132308"/>
                </a:lnTo>
                <a:lnTo>
                  <a:pt x="416333" y="147667"/>
                </a:lnTo>
                <a:lnTo>
                  <a:pt x="441413" y="165455"/>
                </a:lnTo>
                <a:lnTo>
                  <a:pt x="451547" y="171619"/>
                </a:lnTo>
                <a:lnTo>
                  <a:pt x="461630" y="175993"/>
                </a:lnTo>
                <a:lnTo>
                  <a:pt x="471730" y="178600"/>
                </a:lnTo>
                <a:lnTo>
                  <a:pt x="481914" y="179463"/>
                </a:lnTo>
                <a:lnTo>
                  <a:pt x="504683" y="175029"/>
                </a:lnTo>
                <a:lnTo>
                  <a:pt x="522878" y="162783"/>
                </a:lnTo>
                <a:lnTo>
                  <a:pt x="534938" y="144311"/>
                </a:lnTo>
                <a:lnTo>
                  <a:pt x="539305" y="121196"/>
                </a:lnTo>
                <a:lnTo>
                  <a:pt x="538108" y="109845"/>
                </a:lnTo>
                <a:lnTo>
                  <a:pt x="488021" y="51674"/>
                </a:lnTo>
                <a:lnTo>
                  <a:pt x="450216" y="29755"/>
                </a:lnTo>
                <a:lnTo>
                  <a:pt x="407764" y="13530"/>
                </a:lnTo>
                <a:lnTo>
                  <a:pt x="361867" y="3459"/>
                </a:lnTo>
                <a:lnTo>
                  <a:pt x="313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95196" y="2913590"/>
            <a:ext cx="511175" cy="622300"/>
          </a:xfrm>
          <a:custGeom>
            <a:avLst/>
            <a:gdLst/>
            <a:ahLst/>
            <a:cxnLst/>
            <a:rect l="l" t="t" r="r" b="b"/>
            <a:pathLst>
              <a:path w="511175" h="622300">
                <a:moveTo>
                  <a:pt x="289445" y="0"/>
                </a:moveTo>
                <a:lnTo>
                  <a:pt x="62801" y="0"/>
                </a:lnTo>
                <a:lnTo>
                  <a:pt x="38136" y="4857"/>
                </a:lnTo>
                <a:lnTo>
                  <a:pt x="18199" y="18184"/>
                </a:lnTo>
                <a:lnTo>
                  <a:pt x="4862" y="38110"/>
                </a:lnTo>
                <a:lnTo>
                  <a:pt x="0" y="62763"/>
                </a:lnTo>
                <a:lnTo>
                  <a:pt x="0" y="559015"/>
                </a:lnTo>
                <a:lnTo>
                  <a:pt x="4862" y="583669"/>
                </a:lnTo>
                <a:lnTo>
                  <a:pt x="18199" y="603594"/>
                </a:lnTo>
                <a:lnTo>
                  <a:pt x="38136" y="616921"/>
                </a:lnTo>
                <a:lnTo>
                  <a:pt x="62801" y="621779"/>
                </a:lnTo>
                <a:lnTo>
                  <a:pt x="87478" y="616921"/>
                </a:lnTo>
                <a:lnTo>
                  <a:pt x="107419" y="603594"/>
                </a:lnTo>
                <a:lnTo>
                  <a:pt x="120755" y="583669"/>
                </a:lnTo>
                <a:lnTo>
                  <a:pt x="125615" y="559015"/>
                </a:lnTo>
                <a:lnTo>
                  <a:pt x="125615" y="382651"/>
                </a:lnTo>
                <a:lnTo>
                  <a:pt x="289445" y="382651"/>
                </a:lnTo>
                <a:lnTo>
                  <a:pt x="345284" y="378359"/>
                </a:lnTo>
                <a:lnTo>
                  <a:pt x="393823" y="365755"/>
                </a:lnTo>
                <a:lnTo>
                  <a:pt x="434592" y="345242"/>
                </a:lnTo>
                <a:lnTo>
                  <a:pt x="467119" y="317227"/>
                </a:lnTo>
                <a:lnTo>
                  <a:pt x="490935" y="282114"/>
                </a:lnTo>
                <a:lnTo>
                  <a:pt x="496860" y="265188"/>
                </a:lnTo>
                <a:lnTo>
                  <a:pt x="125615" y="265188"/>
                </a:lnTo>
                <a:lnTo>
                  <a:pt x="125615" y="116547"/>
                </a:lnTo>
                <a:lnTo>
                  <a:pt x="496163" y="116547"/>
                </a:lnTo>
                <a:lnTo>
                  <a:pt x="490935" y="101473"/>
                </a:lnTo>
                <a:lnTo>
                  <a:pt x="467119" y="66032"/>
                </a:lnTo>
                <a:lnTo>
                  <a:pt x="434592" y="37755"/>
                </a:lnTo>
                <a:lnTo>
                  <a:pt x="393823" y="17052"/>
                </a:lnTo>
                <a:lnTo>
                  <a:pt x="345284" y="4331"/>
                </a:lnTo>
                <a:lnTo>
                  <a:pt x="289445" y="0"/>
                </a:lnTo>
                <a:close/>
              </a:path>
              <a:path w="511175" h="622300">
                <a:moveTo>
                  <a:pt x="496163" y="116547"/>
                </a:moveTo>
                <a:lnTo>
                  <a:pt x="304749" y="116547"/>
                </a:lnTo>
                <a:lnTo>
                  <a:pt x="340124" y="123246"/>
                </a:lnTo>
                <a:lnTo>
                  <a:pt x="364829" y="140717"/>
                </a:lnTo>
                <a:lnTo>
                  <a:pt x="379319" y="165020"/>
                </a:lnTo>
                <a:lnTo>
                  <a:pt x="384047" y="192214"/>
                </a:lnTo>
                <a:lnTo>
                  <a:pt x="379890" y="217820"/>
                </a:lnTo>
                <a:lnTo>
                  <a:pt x="366353" y="241326"/>
                </a:lnTo>
                <a:lnTo>
                  <a:pt x="341839" y="258521"/>
                </a:lnTo>
                <a:lnTo>
                  <a:pt x="304749" y="265188"/>
                </a:lnTo>
                <a:lnTo>
                  <a:pt x="496860" y="265188"/>
                </a:lnTo>
                <a:lnTo>
                  <a:pt x="505570" y="240308"/>
                </a:lnTo>
                <a:lnTo>
                  <a:pt x="510552" y="192214"/>
                </a:lnTo>
                <a:lnTo>
                  <a:pt x="505570" y="143670"/>
                </a:lnTo>
                <a:lnTo>
                  <a:pt x="496163" y="1165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461626" y="3779632"/>
            <a:ext cx="447040" cy="154940"/>
            <a:chOff x="3461626" y="3779632"/>
            <a:chExt cx="447040" cy="15494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61626" y="3822440"/>
              <a:ext cx="181952" cy="1106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68119" y="3779632"/>
              <a:ext cx="239961" cy="15466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45389" y="3776536"/>
            <a:ext cx="1122793" cy="445973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938335" y="3776536"/>
            <a:ext cx="509905" cy="158115"/>
            <a:chOff x="3938335" y="3776536"/>
            <a:chExt cx="509905" cy="158115"/>
          </a:xfrm>
        </p:grpSpPr>
        <p:sp>
          <p:nvSpPr>
            <p:cNvPr id="19" name="object 19"/>
            <p:cNvSpPr/>
            <p:nvPr/>
          </p:nvSpPr>
          <p:spPr>
            <a:xfrm>
              <a:off x="3938335" y="3776536"/>
              <a:ext cx="27305" cy="156845"/>
            </a:xfrm>
            <a:custGeom>
              <a:avLst/>
              <a:gdLst/>
              <a:ahLst/>
              <a:cxnLst/>
              <a:rect l="l" t="t" r="r" b="b"/>
              <a:pathLst>
                <a:path w="27304" h="156845">
                  <a:moveTo>
                    <a:pt x="17297" y="0"/>
                  </a:moveTo>
                  <a:lnTo>
                    <a:pt x="9588" y="0"/>
                  </a:lnTo>
                  <a:lnTo>
                    <a:pt x="6375" y="1282"/>
                  </a:lnTo>
                  <a:lnTo>
                    <a:pt x="1269" y="6375"/>
                  </a:lnTo>
                  <a:lnTo>
                    <a:pt x="0" y="9448"/>
                  </a:lnTo>
                  <a:lnTo>
                    <a:pt x="0" y="16611"/>
                  </a:lnTo>
                  <a:lnTo>
                    <a:pt x="1200" y="19469"/>
                  </a:lnTo>
                  <a:lnTo>
                    <a:pt x="1269" y="19634"/>
                  </a:lnTo>
                  <a:lnTo>
                    <a:pt x="6375" y="24612"/>
                  </a:lnTo>
                  <a:lnTo>
                    <a:pt x="9588" y="25857"/>
                  </a:lnTo>
                  <a:lnTo>
                    <a:pt x="17297" y="25857"/>
                  </a:lnTo>
                  <a:lnTo>
                    <a:pt x="26885" y="9029"/>
                  </a:lnTo>
                  <a:lnTo>
                    <a:pt x="25603" y="6032"/>
                  </a:lnTo>
                  <a:lnTo>
                    <a:pt x="20565" y="1282"/>
                  </a:lnTo>
                  <a:lnTo>
                    <a:pt x="17297" y="0"/>
                  </a:lnTo>
                  <a:close/>
                </a:path>
                <a:path w="27304" h="156845">
                  <a:moveTo>
                    <a:pt x="23355" y="46939"/>
                  </a:moveTo>
                  <a:lnTo>
                    <a:pt x="3505" y="46939"/>
                  </a:lnTo>
                  <a:lnTo>
                    <a:pt x="3505" y="156514"/>
                  </a:lnTo>
                  <a:lnTo>
                    <a:pt x="23355" y="156514"/>
                  </a:lnTo>
                  <a:lnTo>
                    <a:pt x="23355" y="469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86891" y="3822438"/>
              <a:ext cx="102552" cy="11186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108578" y="3776536"/>
              <a:ext cx="27305" cy="156845"/>
            </a:xfrm>
            <a:custGeom>
              <a:avLst/>
              <a:gdLst/>
              <a:ahLst/>
              <a:cxnLst/>
              <a:rect l="l" t="t" r="r" b="b"/>
              <a:pathLst>
                <a:path w="27304" h="156845">
                  <a:moveTo>
                    <a:pt x="17297" y="0"/>
                  </a:moveTo>
                  <a:lnTo>
                    <a:pt x="9588" y="0"/>
                  </a:lnTo>
                  <a:lnTo>
                    <a:pt x="6375" y="1282"/>
                  </a:lnTo>
                  <a:lnTo>
                    <a:pt x="1269" y="6375"/>
                  </a:lnTo>
                  <a:lnTo>
                    <a:pt x="0" y="9448"/>
                  </a:lnTo>
                  <a:lnTo>
                    <a:pt x="0" y="16611"/>
                  </a:lnTo>
                  <a:lnTo>
                    <a:pt x="1200" y="19469"/>
                  </a:lnTo>
                  <a:lnTo>
                    <a:pt x="1269" y="19634"/>
                  </a:lnTo>
                  <a:lnTo>
                    <a:pt x="6375" y="24612"/>
                  </a:lnTo>
                  <a:lnTo>
                    <a:pt x="9588" y="25857"/>
                  </a:lnTo>
                  <a:lnTo>
                    <a:pt x="17297" y="25857"/>
                  </a:lnTo>
                  <a:lnTo>
                    <a:pt x="26885" y="9029"/>
                  </a:lnTo>
                  <a:lnTo>
                    <a:pt x="25603" y="6032"/>
                  </a:lnTo>
                  <a:lnTo>
                    <a:pt x="20565" y="1282"/>
                  </a:lnTo>
                  <a:lnTo>
                    <a:pt x="17297" y="0"/>
                  </a:lnTo>
                  <a:close/>
                </a:path>
                <a:path w="27304" h="156845">
                  <a:moveTo>
                    <a:pt x="23355" y="46939"/>
                  </a:moveTo>
                  <a:lnTo>
                    <a:pt x="3505" y="46939"/>
                  </a:lnTo>
                  <a:lnTo>
                    <a:pt x="3505" y="156514"/>
                  </a:lnTo>
                  <a:lnTo>
                    <a:pt x="23355" y="156514"/>
                  </a:lnTo>
                  <a:lnTo>
                    <a:pt x="23355" y="469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65900" y="3822435"/>
              <a:ext cx="104012" cy="11061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94560" y="3822443"/>
              <a:ext cx="153525" cy="111855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381933" y="4024639"/>
            <a:ext cx="474980" cy="158115"/>
            <a:chOff x="3381933" y="4024639"/>
            <a:chExt cx="474980" cy="158115"/>
          </a:xfrm>
        </p:grpSpPr>
        <p:sp>
          <p:nvSpPr>
            <p:cNvPr id="25" name="object 25"/>
            <p:cNvSpPr/>
            <p:nvPr/>
          </p:nvSpPr>
          <p:spPr>
            <a:xfrm>
              <a:off x="3381933" y="4027741"/>
              <a:ext cx="20320" cy="153670"/>
            </a:xfrm>
            <a:custGeom>
              <a:avLst/>
              <a:gdLst/>
              <a:ahLst/>
              <a:cxnLst/>
              <a:rect l="l" t="t" r="r" b="b"/>
              <a:pathLst>
                <a:path w="20320" h="153670">
                  <a:moveTo>
                    <a:pt x="19850" y="0"/>
                  </a:moveTo>
                  <a:lnTo>
                    <a:pt x="0" y="0"/>
                  </a:lnTo>
                  <a:lnTo>
                    <a:pt x="0" y="153428"/>
                  </a:lnTo>
                  <a:lnTo>
                    <a:pt x="19850" y="153428"/>
                  </a:lnTo>
                  <a:lnTo>
                    <a:pt x="19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32295" y="4024639"/>
              <a:ext cx="424155" cy="157763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6000622" y="2047272"/>
            <a:ext cx="1929130" cy="674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50" spc="-10" dirty="0">
                <a:solidFill>
                  <a:srgbClr val="93C83E"/>
                </a:solidFill>
              </a:rPr>
              <a:t>Mission</a:t>
            </a:r>
            <a:endParaRPr sz="4250"/>
          </a:p>
        </p:txBody>
      </p:sp>
      <p:sp>
        <p:nvSpPr>
          <p:cNvPr id="28" name="object 28"/>
          <p:cNvSpPr txBox="1"/>
          <p:nvPr/>
        </p:nvSpPr>
        <p:spPr>
          <a:xfrm>
            <a:off x="6000622" y="2863692"/>
            <a:ext cx="5225415" cy="1918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To</a:t>
            </a:r>
            <a:r>
              <a:rPr kumimoji="0" sz="31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 </a:t>
            </a:r>
            <a:r>
              <a:rPr kumimoji="0" sz="3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improve</a:t>
            </a:r>
            <a:r>
              <a:rPr kumimoji="0" sz="31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 </a:t>
            </a:r>
            <a:r>
              <a:rPr kumimoji="0" sz="3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patient</a:t>
            </a:r>
            <a:r>
              <a:rPr kumimoji="0" sz="31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 </a:t>
            </a:r>
            <a:r>
              <a:rPr kumimoji="0" sz="3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health</a:t>
            </a:r>
            <a:r>
              <a:rPr kumimoji="0" sz="31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 </a:t>
            </a:r>
            <a:r>
              <a:rPr kumimoji="0" sz="3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by </a:t>
            </a:r>
            <a:r>
              <a:rPr kumimoji="0" sz="3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ensuring</a:t>
            </a:r>
            <a:r>
              <a:rPr kumimoji="0" sz="31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 </a:t>
            </a:r>
            <a:r>
              <a:rPr kumimoji="0" sz="3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access</a:t>
            </a:r>
            <a:r>
              <a:rPr kumimoji="0" sz="31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 </a:t>
            </a:r>
            <a:r>
              <a:rPr kumimoji="0" sz="3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to</a:t>
            </a:r>
            <a:r>
              <a:rPr kumimoji="0" sz="31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 </a:t>
            </a:r>
            <a:r>
              <a:rPr kumimoji="0" sz="3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high-</a:t>
            </a:r>
            <a:r>
              <a:rPr kumimoji="0" sz="3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quality, </a:t>
            </a:r>
            <a:r>
              <a:rPr kumimoji="0" sz="3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cost-</a:t>
            </a:r>
            <a:r>
              <a:rPr kumimoji="0" sz="3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effective</a:t>
            </a:r>
            <a:r>
              <a:rPr kumimoji="0" sz="31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 </a:t>
            </a:r>
            <a:r>
              <a:rPr kumimoji="0" sz="3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medications</a:t>
            </a:r>
            <a:r>
              <a:rPr kumimoji="0" sz="31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 </a:t>
            </a:r>
            <a:r>
              <a:rPr kumimoji="0" sz="3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and </a:t>
            </a:r>
            <a:r>
              <a:rPr kumimoji="0" sz="3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other </a:t>
            </a:r>
            <a:r>
              <a:rPr kumimoji="0" sz="3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/>
                <a:cs typeface="Aptos Light"/>
              </a:rPr>
              <a:t>therapies.</a:t>
            </a:r>
            <a:endParaRPr kumimoji="0" sz="3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Light"/>
              <a:cs typeface="Aptos Ligh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472684" y="2054851"/>
            <a:ext cx="0" cy="2745740"/>
          </a:xfrm>
          <a:custGeom>
            <a:avLst/>
            <a:gdLst/>
            <a:ahLst/>
            <a:cxnLst/>
            <a:rect l="l" t="t" r="r" b="b"/>
            <a:pathLst>
              <a:path h="2745740">
                <a:moveTo>
                  <a:pt x="0" y="0"/>
                </a:moveTo>
                <a:lnTo>
                  <a:pt x="0" y="2745244"/>
                </a:lnTo>
              </a:path>
            </a:pathLst>
          </a:custGeom>
          <a:ln w="9525">
            <a:solidFill>
              <a:srgbClr val="93C83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279667" y="4196321"/>
            <a:ext cx="5909310" cy="2661920"/>
            <a:chOff x="6279667" y="4196321"/>
            <a:chExt cx="5909310" cy="2661920"/>
          </a:xfrm>
        </p:grpSpPr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79667" y="5228082"/>
              <a:ext cx="4721986" cy="162991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75713" y="4196321"/>
              <a:ext cx="3913238" cy="266167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</Words>
  <Application>Microsoft Macintosh PowerPoint</Application>
  <PresentationFormat>Widescreen</PresentationFormat>
  <Paragraphs>40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Aptos</vt:lpstr>
      <vt:lpstr>Aptos ExtraBold</vt:lpstr>
      <vt:lpstr>Aptos Light</vt:lpstr>
      <vt:lpstr>Aptos SemiBold</vt:lpstr>
      <vt:lpstr>Calibri</vt:lpstr>
      <vt:lpstr>Montserrat</vt:lpstr>
      <vt:lpstr>Montserrat Light</vt:lpstr>
      <vt:lpstr>1_Office Theme</vt:lpstr>
      <vt:lpstr>Assessing Coverage for Prescription Digital Therapeutics</vt:lpstr>
      <vt:lpstr>The P&amp;T Review Roadmap for Digital Therapeutics (DTx), as outlined in the AMCP Format 5.0, includes the following key considerations:</vt:lpstr>
      <vt:lpstr>The P&amp;T Review Roadmap for Digital Therapeutics (DTx), as outlined in the AMCP Format 5.0, includes the following key considerations:</vt:lpstr>
      <vt:lpstr>The P&amp;T Review Roadmap for Digital Therapeutics (DTx), as outlined in the AMCP Format 5.0, includes the following key considerations:</vt:lpstr>
      <vt:lpstr>Mission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Denise Wolff</dc:creator>
  <cp:lastModifiedBy>Denise Wolff</cp:lastModifiedBy>
  <cp:revision>1</cp:revision>
  <dcterms:created xsi:type="dcterms:W3CDTF">2025-03-24T17:54:28Z</dcterms:created>
  <dcterms:modified xsi:type="dcterms:W3CDTF">2025-03-24T17:55:18Z</dcterms:modified>
</cp:coreProperties>
</file>